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7"/>
    <p:sldMasterId id="2147483661" r:id="rId38"/>
  </p:sldMasterIdLst>
  <p:notesMasterIdLst>
    <p:notesMasterId r:id="rId65"/>
  </p:notesMasterIdLst>
  <p:handoutMasterIdLst>
    <p:handoutMasterId r:id="rId66"/>
  </p:handoutMasterIdLst>
  <p:sldIdLst>
    <p:sldId id="256" r:id="rId39"/>
    <p:sldId id="257" r:id="rId40"/>
    <p:sldId id="258" r:id="rId41"/>
    <p:sldId id="260" r:id="rId42"/>
    <p:sldId id="263" r:id="rId43"/>
    <p:sldId id="261" r:id="rId44"/>
    <p:sldId id="259" r:id="rId45"/>
    <p:sldId id="283" r:id="rId46"/>
    <p:sldId id="284" r:id="rId47"/>
    <p:sldId id="262"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 id="266" r:id="rId63"/>
    <p:sldId id="282" r:id="rId64"/>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61" autoAdjust="0"/>
    <p:restoredTop sz="79253" autoAdjust="0"/>
  </p:normalViewPr>
  <p:slideViewPr>
    <p:cSldViewPr>
      <p:cViewPr>
        <p:scale>
          <a:sx n="75" d="100"/>
          <a:sy n="75" d="100"/>
        </p:scale>
        <p:origin x="-72"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7" d="100"/>
          <a:sy n="77" d="100"/>
        </p:scale>
        <p:origin x="-2016" y="-9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1.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slide" Target="slides/slide4.xml"/><Relationship Id="rId47" Type="http://schemas.openxmlformats.org/officeDocument/2006/relationships/slide" Target="slides/slide9.xml"/><Relationship Id="rId50" Type="http://schemas.openxmlformats.org/officeDocument/2006/relationships/slide" Target="slides/slide12.xml"/><Relationship Id="rId55" Type="http://schemas.openxmlformats.org/officeDocument/2006/relationships/slide" Target="slides/slide17.xml"/><Relationship Id="rId63" Type="http://schemas.openxmlformats.org/officeDocument/2006/relationships/slide" Target="slides/slide25.xml"/><Relationship Id="rId68"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1.xml"/><Relationship Id="rId40" Type="http://schemas.openxmlformats.org/officeDocument/2006/relationships/slide" Target="slides/slide2.xml"/><Relationship Id="rId45" Type="http://schemas.openxmlformats.org/officeDocument/2006/relationships/slide" Target="slides/slide7.xml"/><Relationship Id="rId53" Type="http://schemas.openxmlformats.org/officeDocument/2006/relationships/slide" Target="slides/slide15.xml"/><Relationship Id="rId58" Type="http://schemas.openxmlformats.org/officeDocument/2006/relationships/slide" Target="slides/slide20.xml"/><Relationship Id="rId66"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11.xml"/><Relationship Id="rId57" Type="http://schemas.openxmlformats.org/officeDocument/2006/relationships/slide" Target="slides/slide19.xml"/><Relationship Id="rId61" Type="http://schemas.openxmlformats.org/officeDocument/2006/relationships/slide" Target="slides/slide23.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6.xml"/><Relationship Id="rId52" Type="http://schemas.openxmlformats.org/officeDocument/2006/relationships/slide" Target="slides/slide14.xml"/><Relationship Id="rId60" Type="http://schemas.openxmlformats.org/officeDocument/2006/relationships/slide" Target="slides/slide22.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5.xml"/><Relationship Id="rId48" Type="http://schemas.openxmlformats.org/officeDocument/2006/relationships/slide" Target="slides/slide10.xml"/><Relationship Id="rId56" Type="http://schemas.openxmlformats.org/officeDocument/2006/relationships/slide" Target="slides/slide18.xml"/><Relationship Id="rId64" Type="http://schemas.openxmlformats.org/officeDocument/2006/relationships/slide" Target="slides/slide26.xml"/><Relationship Id="rId69"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13.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2.xml"/><Relationship Id="rId46" Type="http://schemas.openxmlformats.org/officeDocument/2006/relationships/slide" Target="slides/slide8.xml"/><Relationship Id="rId59" Type="http://schemas.openxmlformats.org/officeDocument/2006/relationships/slide" Target="slides/slide21.xml"/><Relationship Id="rId67"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slide" Target="slides/slide3.xml"/><Relationship Id="rId54" Type="http://schemas.openxmlformats.org/officeDocument/2006/relationships/slide" Target="slides/slide16.xml"/><Relationship Id="rId62" Type="http://schemas.openxmlformats.org/officeDocument/2006/relationships/slide" Target="slides/slide24.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1AACD1D9-1617-4F50-B590-822B065337F2}" type="datetimeFigureOut">
              <a:rPr lang="en-US" smtClean="0"/>
              <a:t>3/8/2016</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r>
              <a:rPr lang="en-US" smtClean="0"/>
              <a:t>NICAR Denver - 2016</a:t>
            </a:r>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2C9B055D-FE0E-493E-9D88-6B1C36E4BE67}" type="slidenum">
              <a:rPr lang="en-US" smtClean="0"/>
              <a:t>‹#›</a:t>
            </a:fld>
            <a:endParaRPr lang="en-US"/>
          </a:p>
        </p:txBody>
      </p:sp>
    </p:spTree>
    <p:extLst>
      <p:ext uri="{BB962C8B-B14F-4D97-AF65-F5344CB8AC3E}">
        <p14:creationId xmlns:p14="http://schemas.microsoft.com/office/powerpoint/2010/main" val="88018004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9A6700E3-52BD-463D-9204-A530AB1750E5}" type="datetimeFigureOut">
              <a:rPr lang="en-US" smtClean="0"/>
              <a:t>3/8/2016</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r>
              <a:rPr lang="en-US" smtClean="0"/>
              <a:t>NICAR Denver - 2016</a:t>
            </a:r>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2B59B105-513C-4F54-8767-F6E20AFE7C2B}" type="slidenum">
              <a:rPr lang="en-US" smtClean="0"/>
              <a:t>‹#›</a:t>
            </a:fld>
            <a:endParaRPr lang="en-US"/>
          </a:p>
        </p:txBody>
      </p:sp>
    </p:spTree>
    <p:extLst>
      <p:ext uri="{BB962C8B-B14F-4D97-AF65-F5344CB8AC3E}">
        <p14:creationId xmlns:p14="http://schemas.microsoft.com/office/powerpoint/2010/main" val="221617735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 there. But it's trapped in an unfriendly format. In this session, we'll show you how to use free and easy tools to liberate information from various formats common to the Web ( HTML, PDF, JSON, XML) and get it into a format more ideal for data analysis. </a:t>
            </a:r>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1</a:t>
            </a:fld>
            <a:endParaRPr lang="en-US"/>
          </a:p>
        </p:txBody>
      </p:sp>
    </p:spTree>
    <p:extLst>
      <p:ext uri="{BB962C8B-B14F-4D97-AF65-F5344CB8AC3E}">
        <p14:creationId xmlns:p14="http://schemas.microsoft.com/office/powerpoint/2010/main" val="937183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13</a:t>
            </a:fld>
            <a:endParaRPr lang="en-US"/>
          </a:p>
        </p:txBody>
      </p:sp>
    </p:spTree>
    <p:extLst>
      <p:ext uri="{BB962C8B-B14F-4D97-AF65-F5344CB8AC3E}">
        <p14:creationId xmlns:p14="http://schemas.microsoft.com/office/powerpoint/2010/main" val="933303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smtClean="0"/>
              <a:t>://github.com/sarahcnyt/data-journalism/blob/master/class4/xml_miracle.docx</a:t>
            </a:r>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24</a:t>
            </a:fld>
            <a:endParaRPr lang="en-US"/>
          </a:p>
        </p:txBody>
      </p:sp>
    </p:spTree>
    <p:extLst>
      <p:ext uri="{BB962C8B-B14F-4D97-AF65-F5344CB8AC3E}">
        <p14:creationId xmlns:p14="http://schemas.microsoft.com/office/powerpoint/2010/main" val="543516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 there. But it's trapped in an unfriendly format. In this session, we'll show you how to use free and easy tools to liberate information from various formats common to the Web ( HTML, PDF, JSON, XML) and get it into a format more ideal for data analysis. </a:t>
            </a:r>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26</a:t>
            </a:fld>
            <a:endParaRPr lang="en-US"/>
          </a:p>
        </p:txBody>
      </p:sp>
    </p:spTree>
    <p:extLst>
      <p:ext uri="{BB962C8B-B14F-4D97-AF65-F5344CB8AC3E}">
        <p14:creationId xmlns:p14="http://schemas.microsoft.com/office/powerpoint/2010/main" val="93718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Web scraping: “Web scraping is the act of taking content from a website with the intent of using it for purposes outside the direct control of the site owner.”  [</a:t>
            </a:r>
            <a:r>
              <a:rPr lang="en-US" dirty="0" err="1" smtClean="0"/>
              <a:t>Source:Web</a:t>
            </a:r>
            <a:r>
              <a:rPr lang="en-US" dirty="0" smtClean="0"/>
              <a:t> Scraping : Everything You Wanted to Know (but were afraid to ask). JULY 22, 2015 by COURTNEY CLEAVES   http://resources.distilnetworks.com/h/i/111901208-web-scraping-everything-you-wanted-to-know-but-were-afraid-to-ask/181642</a:t>
            </a:r>
          </a:p>
          <a:p>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3</a:t>
            </a:fld>
            <a:endParaRPr lang="en-US"/>
          </a:p>
        </p:txBody>
      </p:sp>
    </p:spTree>
    <p:extLst>
      <p:ext uri="{BB962C8B-B14F-4D97-AF65-F5344CB8AC3E}">
        <p14:creationId xmlns:p14="http://schemas.microsoft.com/office/powerpoint/2010/main" val="169472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p>
          <a:p>
            <a:r>
              <a:rPr lang="en-US" baseline="0" dirty="0" smtClean="0"/>
              <a:t>#2 -- </a:t>
            </a:r>
            <a:endParaRPr lang="en-US" dirty="0" smtClean="0"/>
          </a:p>
          <a:p>
            <a:r>
              <a:rPr lang="en-US" dirty="0" smtClean="0"/>
              <a:t>An alternative to multi-windows:  </a:t>
            </a:r>
            <a:r>
              <a:rPr lang="en-US" dirty="0" err="1" smtClean="0"/>
              <a:t>ScrapeBox</a:t>
            </a:r>
            <a:endParaRPr lang="en-US" dirty="0" smtClean="0"/>
          </a:p>
          <a:p>
            <a:r>
              <a:rPr lang="en-US" dirty="0" smtClean="0"/>
              <a:t>#3 -- </a:t>
            </a:r>
            <a:r>
              <a:rPr lang="en-US" dirty="0" err="1" smtClean="0"/>
              <a:t>ScrapeBox</a:t>
            </a:r>
            <a:r>
              <a:rPr lang="en-US" dirty="0" smtClean="0"/>
              <a:t> -- http://www.garethjames.net/a-guide-to-web-scrapping-tools/ </a:t>
            </a:r>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5</a:t>
            </a:fld>
            <a:endParaRPr lang="en-US"/>
          </a:p>
        </p:txBody>
      </p:sp>
    </p:spTree>
    <p:extLst>
      <p:ext uri="{BB962C8B-B14F-4D97-AF65-F5344CB8AC3E}">
        <p14:creationId xmlns:p14="http://schemas.microsoft.com/office/powerpoint/2010/main" val="249581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a:t>Simply put, version control is collaborative history tracking. This means if a group of people are working on a project — be it software or otherwise — they can use version control to track their progress and modifications without overwriting each other. - See more at: http://blog.flatironschool.com/lets-git-started-a-beginners-guide-to-version-control-software/#sthash.y9P3DLfJ.dpuf </a:t>
            </a:r>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6</a:t>
            </a:fld>
            <a:endParaRPr lang="en-US"/>
          </a:p>
        </p:txBody>
      </p:sp>
    </p:spTree>
    <p:extLst>
      <p:ext uri="{BB962C8B-B14F-4D97-AF65-F5344CB8AC3E}">
        <p14:creationId xmlns:p14="http://schemas.microsoft.com/office/powerpoint/2010/main" val="3295024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7</a:t>
            </a:fld>
            <a:endParaRPr lang="en-US"/>
          </a:p>
        </p:txBody>
      </p:sp>
    </p:spTree>
    <p:extLst>
      <p:ext uri="{BB962C8B-B14F-4D97-AF65-F5344CB8AC3E}">
        <p14:creationId xmlns:p14="http://schemas.microsoft.com/office/powerpoint/2010/main" val="14421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a:t>Simply put, version control is collaborative history tracking. This means if a group of people are working on a project — be it software or otherwise — they can use version control to track their progress and modifications without overwriting each other. - See more at: http://blog.flatironschool.com/lets-git-started-a-beginners-guide-to-version-control-software/#sthash.y9P3DLfJ.dpuf </a:t>
            </a:r>
          </a:p>
        </p:txBody>
      </p:sp>
      <p:sp>
        <p:nvSpPr>
          <p:cNvPr id="4" name="Footer Placeholder 3"/>
          <p:cNvSpPr>
            <a:spLocks noGrp="1"/>
          </p:cNvSpPr>
          <p:nvPr>
            <p:ph type="ftr" sz="quarter" idx="10"/>
          </p:nvPr>
        </p:nvSpPr>
        <p:spPr/>
        <p:txBody>
          <a:bodyPr/>
          <a:lstStyle/>
          <a:p>
            <a:r>
              <a:rPr lang="en-US" smtClean="0">
                <a:solidFill>
                  <a:prstClr val="black"/>
                </a:solidFill>
              </a:rPr>
              <a:t>NICAR Denver - 2016</a:t>
            </a:r>
            <a:endParaRPr lang="en-US">
              <a:solidFill>
                <a:prstClr val="black"/>
              </a:solidFill>
            </a:endParaRPr>
          </a:p>
        </p:txBody>
      </p:sp>
      <p:sp>
        <p:nvSpPr>
          <p:cNvPr id="5" name="Slide Number Placeholder 4"/>
          <p:cNvSpPr>
            <a:spLocks noGrp="1"/>
          </p:cNvSpPr>
          <p:nvPr>
            <p:ph type="sldNum" sz="quarter" idx="11"/>
          </p:nvPr>
        </p:nvSpPr>
        <p:spPr/>
        <p:txBody>
          <a:bodyPr/>
          <a:lstStyle/>
          <a:p>
            <a:fld id="{2B59B105-513C-4F54-8767-F6E20AFE7C2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295024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smtClean="0"/>
          </a:p>
          <a:p>
            <a:pPr marL="174708" indent="-174708">
              <a:buFont typeface="Arial" panose="020B0604020202020204" pitchFamily="34" charset="0"/>
              <a:buChar char="•"/>
            </a:pPr>
            <a:r>
              <a:rPr lang="en-US" dirty="0"/>
              <a:t>Simply put, version control is collaborative history tracking. This means if a group of people are working on a project — be it software or otherwise — they can use version control to track their progress and modifications without overwriting each other. - See more at: http://blog.flatironschool.com/lets-git-started-a-beginners-guide-to-version-control-software/#sthash.y9P3DLfJ.dpuf </a:t>
            </a:r>
          </a:p>
        </p:txBody>
      </p:sp>
      <p:sp>
        <p:nvSpPr>
          <p:cNvPr id="4" name="Footer Placeholder 3"/>
          <p:cNvSpPr>
            <a:spLocks noGrp="1"/>
          </p:cNvSpPr>
          <p:nvPr>
            <p:ph type="ftr" sz="quarter" idx="10"/>
          </p:nvPr>
        </p:nvSpPr>
        <p:spPr/>
        <p:txBody>
          <a:bodyPr/>
          <a:lstStyle/>
          <a:p>
            <a:r>
              <a:rPr lang="en-US" smtClean="0">
                <a:solidFill>
                  <a:prstClr val="black"/>
                </a:solidFill>
              </a:rPr>
              <a:t>NICAR Denver - 2016</a:t>
            </a:r>
            <a:endParaRPr lang="en-US">
              <a:solidFill>
                <a:prstClr val="black"/>
              </a:solidFill>
            </a:endParaRPr>
          </a:p>
        </p:txBody>
      </p:sp>
      <p:sp>
        <p:nvSpPr>
          <p:cNvPr id="5" name="Slide Number Placeholder 4"/>
          <p:cNvSpPr>
            <a:spLocks noGrp="1"/>
          </p:cNvSpPr>
          <p:nvPr>
            <p:ph type="sldNum" sz="quarter" idx="11"/>
          </p:nvPr>
        </p:nvSpPr>
        <p:spPr/>
        <p:txBody>
          <a:bodyPr/>
          <a:lstStyle/>
          <a:p>
            <a:fld id="{2B59B105-513C-4F54-8767-F6E20AFE7C2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29502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Cache pages visited for scraping -- https://www.mnot.net/cache_docs/</a:t>
            </a:r>
          </a:p>
          <a:p>
            <a:pPr defTabSz="931774">
              <a:defRPr/>
            </a:pPr>
            <a:r>
              <a:rPr lang="en-US" dirty="0"/>
              <a:t>When scraping big websites, its always a good idea to cache the data you have already downloaded. So you don’t have to put load on the website again, in case you have start over again or that page is required again during scraping. Its effortless to cache to a key value store like </a:t>
            </a:r>
            <a:r>
              <a:rPr lang="en-US" dirty="0" err="1"/>
              <a:t>redis.B</a:t>
            </a:r>
            <a:r>
              <a:rPr lang="en-US" dirty="0"/>
              <a:t> </a:t>
            </a:r>
            <a:r>
              <a:rPr lang="en-US" dirty="0" err="1"/>
              <a:t>ut</a:t>
            </a:r>
            <a:r>
              <a:rPr lang="en-US" dirty="0"/>
              <a:t> Databases and </a:t>
            </a:r>
            <a:r>
              <a:rPr lang="en-US" dirty="0" err="1"/>
              <a:t>filesystem</a:t>
            </a:r>
            <a:r>
              <a:rPr lang="en-US" dirty="0"/>
              <a:t> caches are also good.  [Also: How to Cache a Website on Google - http://smallbusiness.chron.com/cache-website-google-46565.html </a:t>
            </a:r>
          </a:p>
          <a:p>
            <a:pPr defTabSz="931774">
              <a:defRPr/>
            </a:pPr>
            <a:endParaRPr lang="en-US" dirty="0"/>
          </a:p>
          <a:p>
            <a:r>
              <a:rPr lang="en-US" b="1" dirty="0"/>
              <a:t>2. Don’t flood the website with large number of parallel requests , take it slow</a:t>
            </a:r>
          </a:p>
          <a:p>
            <a:r>
              <a:rPr lang="en-US" dirty="0"/>
              <a:t>Big websites posses algorithms to detect </a:t>
            </a:r>
            <a:r>
              <a:rPr lang="en-US" dirty="0" err="1"/>
              <a:t>webscraping</a:t>
            </a:r>
            <a:r>
              <a:rPr lang="en-US" dirty="0"/>
              <a:t>, large number of parallel requests from the same </a:t>
            </a:r>
            <a:r>
              <a:rPr lang="en-US" dirty="0" err="1"/>
              <a:t>ip</a:t>
            </a:r>
            <a:r>
              <a:rPr lang="en-US" dirty="0"/>
              <a:t> address will identify you as a Denial Of Service Attack on their website, and blacklist your IPs immediately. A better idea is to time your requests properly one after the other, giving it some human behavior. Oh!.. but scraping like that will take you ages. So balance requests using the average response time of the websites, and play around with the number of parallel requests to the website to get the right number.</a:t>
            </a:r>
          </a:p>
          <a:p>
            <a:r>
              <a:rPr lang="en-US" b="1" dirty="0"/>
              <a:t>3. Store the URLs that you have already fetched</a:t>
            </a:r>
          </a:p>
          <a:p>
            <a:r>
              <a:rPr lang="en-US" dirty="0"/>
              <a:t>You may want to keep a list of URLs you have already fetched, in a database or a key value store. What would you do if you scraper crashes after scraping 70% of the website. If you need to complete the remaining 30%, with out this list of URLs, you’ll waste a lot of time and bandwidth. Make sure you store this list of URLs</a:t>
            </a:r>
            <a:br>
              <a:rPr lang="en-US" dirty="0"/>
            </a:br>
            <a:r>
              <a:rPr lang="en-US" dirty="0"/>
              <a:t>somewhere permanent, till you have all the required data. This could also be combined with the cache. This way, you’ll be able to resume scraping.</a:t>
            </a:r>
          </a:p>
          <a:p>
            <a:r>
              <a:rPr lang="en-US" b="1" dirty="0"/>
              <a:t>4. Split scraping into different phases</a:t>
            </a:r>
          </a:p>
          <a:p>
            <a:r>
              <a:rPr lang="en-US" dirty="0"/>
              <a:t>Its easier and safer if you split the scraping into multiple smaller phases. For example, you could split scraping a huge site into two. One for gathering links to the pages from which you need to extract data and another for downloading these pages to scrape content.</a:t>
            </a:r>
          </a:p>
          <a:p>
            <a:r>
              <a:rPr lang="en-US" b="1" dirty="0"/>
              <a:t>5. Take only </a:t>
            </a:r>
            <a:r>
              <a:rPr lang="en-US" b="1" dirty="0" err="1"/>
              <a:t>whats</a:t>
            </a:r>
            <a:r>
              <a:rPr lang="en-US" b="1" dirty="0"/>
              <a:t> required</a:t>
            </a:r>
          </a:p>
          <a:p>
            <a:r>
              <a:rPr lang="en-US" dirty="0"/>
              <a:t>Don’t grab or follow every link unless its required. You can define a proper navigation scheme to make the scraper visit only the pages required. Its always tempting to grab everything, but its just a waste of bandwidth, time and storage.</a:t>
            </a:r>
          </a:p>
          <a:p>
            <a:endParaRPr lang="en-US" dirty="0" smtClean="0"/>
          </a:p>
          <a:p>
            <a:endParaRPr lang="en-US" dirty="0" smtClean="0"/>
          </a:p>
          <a:p>
            <a:r>
              <a:rPr lang="en-US" dirty="0" smtClean="0"/>
              <a:t>Source: Web Scraping and Data Scraping: https://learn.scrapehero.com/5-tips-for-scraping-big-websites/ [3 March 2016]</a:t>
            </a:r>
          </a:p>
          <a:p>
            <a:endParaRPr lang="en-US" dirty="0" smtClean="0"/>
          </a:p>
          <a:p>
            <a:r>
              <a:rPr lang="en-US" dirty="0" smtClean="0"/>
              <a:t>Let’s </a:t>
            </a:r>
            <a:r>
              <a:rPr lang="en-US" dirty="0" err="1" smtClean="0"/>
              <a:t>Git</a:t>
            </a:r>
            <a:r>
              <a:rPr lang="en-US" dirty="0" smtClean="0"/>
              <a:t> Started: A Beginner’s Guide to Version Control Software - See more at: http://blog.flatironschool.com/lets-git-started-a-beginners-guide-to-version-control-software/#sthash.y9P3DLfJ.dpuf</a:t>
            </a:r>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10</a:t>
            </a:fld>
            <a:endParaRPr lang="en-US"/>
          </a:p>
        </p:txBody>
      </p:sp>
    </p:spTree>
    <p:extLst>
      <p:ext uri="{BB962C8B-B14F-4D97-AF65-F5344CB8AC3E}">
        <p14:creationId xmlns:p14="http://schemas.microsoft.com/office/powerpoint/2010/main" val="2615713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NICAR Denver - 2016</a:t>
            </a:r>
            <a:endParaRPr lang="en-US"/>
          </a:p>
        </p:txBody>
      </p:sp>
      <p:sp>
        <p:nvSpPr>
          <p:cNvPr id="5" name="Slide Number Placeholder 4"/>
          <p:cNvSpPr>
            <a:spLocks noGrp="1"/>
          </p:cNvSpPr>
          <p:nvPr>
            <p:ph type="sldNum" sz="quarter" idx="11"/>
          </p:nvPr>
        </p:nvSpPr>
        <p:spPr/>
        <p:txBody>
          <a:bodyPr/>
          <a:lstStyle/>
          <a:p>
            <a:fld id="{2B59B105-513C-4F54-8767-F6E20AFE7C2B}" type="slidenum">
              <a:rPr lang="en-US" smtClean="0"/>
              <a:t>11</a:t>
            </a:fld>
            <a:endParaRPr lang="en-US"/>
          </a:p>
        </p:txBody>
      </p:sp>
    </p:spTree>
    <p:extLst>
      <p:ext uri="{BB962C8B-B14F-4D97-AF65-F5344CB8AC3E}">
        <p14:creationId xmlns:p14="http://schemas.microsoft.com/office/powerpoint/2010/main" val="1533834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4EA5A7-B3D4-4300-8208-B1CDF3069616}"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2492906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44A98C-BE3A-4F67-8A15-3BC8D1D1F81A}"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3354820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2FEBB2-518C-4A47-93B2-707ACBD6634F}"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3734976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929E7-19F9-4B44-BEE4-B5865B4AC331}"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1007119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4B9F62-B3B6-4798-9EDC-E0751E3E7760}" type="datetime1">
              <a:rPr lang="en-US" smtClean="0"/>
              <a:t>3/8/2016</a:t>
            </a:fld>
            <a:endParaRPr lang="en-US" dirty="0"/>
          </a:p>
        </p:txBody>
      </p:sp>
      <p:sp>
        <p:nvSpPr>
          <p:cNvPr id="4" name="Footer Placeholder 3"/>
          <p:cNvSpPr>
            <a:spLocks noGrp="1"/>
          </p:cNvSpPr>
          <p:nvPr>
            <p:ph type="ftr" sz="quarter" idx="11"/>
          </p:nvPr>
        </p:nvSpPr>
        <p:spPr/>
        <p:txBody>
          <a:bodyPr/>
          <a:lstStyle/>
          <a:p>
            <a:r>
              <a:rPr lang="en-US" smtClean="0"/>
              <a:t>NICAR Denver – March 2016</a:t>
            </a:r>
            <a:endParaRPr lang="en-US" dirty="0"/>
          </a:p>
        </p:txBody>
      </p:sp>
      <p:sp>
        <p:nvSpPr>
          <p:cNvPr id="5" name="Slide Number Placeholder 4"/>
          <p:cNvSpPr>
            <a:spLocks noGrp="1"/>
          </p:cNvSpPr>
          <p:nvPr>
            <p:ph type="sldNum" sz="quarter" idx="12"/>
          </p:nvPr>
        </p:nvSpPr>
        <p:spPr/>
        <p:txBody>
          <a:bodyPr/>
          <a:lstStyle/>
          <a:p>
            <a:fld id="{0B864D95-66BE-458A-BA2A-B49B98705F21}" type="slidenum">
              <a:rPr lang="en-US" smtClean="0"/>
              <a:pPr/>
              <a:t>‹#›</a:t>
            </a:fld>
            <a:endParaRPr lang="en-US" dirty="0"/>
          </a:p>
        </p:txBody>
      </p:sp>
    </p:spTree>
    <p:extLst>
      <p:ext uri="{BB962C8B-B14F-4D97-AF65-F5344CB8AC3E}">
        <p14:creationId xmlns:p14="http://schemas.microsoft.com/office/powerpoint/2010/main" val="340300920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946C1B-A95A-487F-AC1A-3055D680EBA8}" type="datetime1">
              <a:rPr lang="en-US" smtClean="0"/>
              <a:t>3/8/2016</a:t>
            </a:fld>
            <a:endParaRPr lang="en-US" dirty="0"/>
          </a:p>
        </p:txBody>
      </p:sp>
      <p:sp>
        <p:nvSpPr>
          <p:cNvPr id="4" name="Footer Placeholder 3"/>
          <p:cNvSpPr>
            <a:spLocks noGrp="1"/>
          </p:cNvSpPr>
          <p:nvPr>
            <p:ph type="ftr" sz="quarter" idx="11"/>
          </p:nvPr>
        </p:nvSpPr>
        <p:spPr/>
        <p:txBody>
          <a:bodyPr/>
          <a:lstStyle/>
          <a:p>
            <a:r>
              <a:rPr lang="en-US" smtClean="0"/>
              <a:t>NICAR Denver – March 2016</a:t>
            </a:r>
            <a:endParaRPr lang="en-US" dirty="0"/>
          </a:p>
        </p:txBody>
      </p:sp>
      <p:sp>
        <p:nvSpPr>
          <p:cNvPr id="5" name="Slide Number Placeholder 4"/>
          <p:cNvSpPr>
            <a:spLocks noGrp="1"/>
          </p:cNvSpPr>
          <p:nvPr>
            <p:ph type="sldNum" sz="quarter" idx="12"/>
          </p:nvPr>
        </p:nvSpPr>
        <p:spPr/>
        <p:txBody>
          <a:bodyPr/>
          <a:lstStyle/>
          <a:p>
            <a:fld id="{0B864D95-66BE-458A-BA2A-B49B98705F21}" type="slidenum">
              <a:rPr lang="en-US" smtClean="0"/>
              <a:pPr/>
              <a:t>‹#›</a:t>
            </a:fld>
            <a:endParaRPr lang="en-US" dirty="0"/>
          </a:p>
        </p:txBody>
      </p:sp>
    </p:spTree>
    <p:extLst>
      <p:ext uri="{BB962C8B-B14F-4D97-AF65-F5344CB8AC3E}">
        <p14:creationId xmlns:p14="http://schemas.microsoft.com/office/powerpoint/2010/main" val="274667879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1264E98-3ACE-4D04-8FDC-381B3CB6B5F9}"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9550905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D87DA0-A947-4201-8D33-6402293EA9C9}"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2748322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CB59E0-75E0-4A52-B4A3-C5E4B0CC9D8E}"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2709461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20990C-B691-4640-80DF-10775D131DEF}" type="datetime1">
              <a:rPr lang="en-US" smtClean="0"/>
              <a:t>3/8/2016</a:t>
            </a:fld>
            <a:endParaRPr lang="en-US"/>
          </a:p>
        </p:txBody>
      </p:sp>
      <p:sp>
        <p:nvSpPr>
          <p:cNvPr id="6" name="Footer Placeholder 5"/>
          <p:cNvSpPr>
            <a:spLocks noGrp="1"/>
          </p:cNvSpPr>
          <p:nvPr>
            <p:ph type="ftr" sz="quarter" idx="11"/>
          </p:nvPr>
        </p:nvSpPr>
        <p:spPr/>
        <p:txBody>
          <a:bodyPr/>
          <a:lstStyle/>
          <a:p>
            <a:r>
              <a:rPr lang="en-US" smtClean="0"/>
              <a:t>NICAR Denver – March 2016</a:t>
            </a:r>
            <a:endParaRPr lang="en-US"/>
          </a:p>
        </p:txBody>
      </p:sp>
      <p:sp>
        <p:nvSpPr>
          <p:cNvPr id="7" name="Slide Number Placeholder 6"/>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754302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9E2609-B951-418E-846D-202A95B2F3DD}" type="datetime1">
              <a:rPr lang="en-US" smtClean="0"/>
              <a:t>3/8/2016</a:t>
            </a:fld>
            <a:endParaRPr lang="en-US"/>
          </a:p>
        </p:txBody>
      </p:sp>
      <p:sp>
        <p:nvSpPr>
          <p:cNvPr id="8" name="Footer Placeholder 7"/>
          <p:cNvSpPr>
            <a:spLocks noGrp="1"/>
          </p:cNvSpPr>
          <p:nvPr>
            <p:ph type="ftr" sz="quarter" idx="11"/>
          </p:nvPr>
        </p:nvSpPr>
        <p:spPr/>
        <p:txBody>
          <a:bodyPr/>
          <a:lstStyle/>
          <a:p>
            <a:r>
              <a:rPr lang="en-US" smtClean="0"/>
              <a:t>NICAR Denver – March 2016</a:t>
            </a:r>
            <a:endParaRPr lang="en-US"/>
          </a:p>
        </p:txBody>
      </p:sp>
      <p:sp>
        <p:nvSpPr>
          <p:cNvPr id="9" name="Slide Number Placeholder 8"/>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2398030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D1D803-0637-4843-BCE7-1343C716948D}"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4280280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E8E593-DC31-4CA8-8A55-6CB0B6F06B65}" type="datetime1">
              <a:rPr lang="en-US" smtClean="0"/>
              <a:t>3/8/2016</a:t>
            </a:fld>
            <a:endParaRPr lang="en-US"/>
          </a:p>
        </p:txBody>
      </p:sp>
      <p:sp>
        <p:nvSpPr>
          <p:cNvPr id="4" name="Footer Placeholder 3"/>
          <p:cNvSpPr>
            <a:spLocks noGrp="1"/>
          </p:cNvSpPr>
          <p:nvPr>
            <p:ph type="ftr" sz="quarter" idx="11"/>
          </p:nvPr>
        </p:nvSpPr>
        <p:spPr/>
        <p:txBody>
          <a:bodyPr/>
          <a:lstStyle/>
          <a:p>
            <a:r>
              <a:rPr lang="en-US" smtClean="0"/>
              <a:t>NICAR Denver – March 2016</a:t>
            </a:r>
            <a:endParaRPr lang="en-US"/>
          </a:p>
        </p:txBody>
      </p:sp>
      <p:sp>
        <p:nvSpPr>
          <p:cNvPr id="5" name="Slide Number Placeholder 4"/>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1164463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C75039-9EA8-47A8-ABAE-1A2C72B0B63E}" type="datetime1">
              <a:rPr lang="en-US" smtClean="0"/>
              <a:t>3/8/2016</a:t>
            </a:fld>
            <a:endParaRPr lang="en-US"/>
          </a:p>
        </p:txBody>
      </p:sp>
      <p:sp>
        <p:nvSpPr>
          <p:cNvPr id="3" name="Footer Placeholder 2"/>
          <p:cNvSpPr>
            <a:spLocks noGrp="1"/>
          </p:cNvSpPr>
          <p:nvPr>
            <p:ph type="ftr" sz="quarter" idx="11"/>
          </p:nvPr>
        </p:nvSpPr>
        <p:spPr/>
        <p:txBody>
          <a:bodyPr/>
          <a:lstStyle/>
          <a:p>
            <a:r>
              <a:rPr lang="en-US" smtClean="0"/>
              <a:t>NICAR Denver – March 2016</a:t>
            </a:r>
            <a:endParaRPr lang="en-US"/>
          </a:p>
        </p:txBody>
      </p:sp>
      <p:sp>
        <p:nvSpPr>
          <p:cNvPr id="4" name="Slide Number Placeholder 3"/>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202528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D7204E-8FA0-41BE-BF1D-47522F2ADA97}" type="datetime1">
              <a:rPr lang="en-US" smtClean="0"/>
              <a:t>3/8/2016</a:t>
            </a:fld>
            <a:endParaRPr lang="en-US"/>
          </a:p>
        </p:txBody>
      </p:sp>
      <p:sp>
        <p:nvSpPr>
          <p:cNvPr id="6" name="Footer Placeholder 5"/>
          <p:cNvSpPr>
            <a:spLocks noGrp="1"/>
          </p:cNvSpPr>
          <p:nvPr>
            <p:ph type="ftr" sz="quarter" idx="11"/>
          </p:nvPr>
        </p:nvSpPr>
        <p:spPr/>
        <p:txBody>
          <a:bodyPr/>
          <a:lstStyle/>
          <a:p>
            <a:r>
              <a:rPr lang="en-US" smtClean="0"/>
              <a:t>NICAR Denver – March 2016</a:t>
            </a:r>
            <a:endParaRPr lang="en-US"/>
          </a:p>
        </p:txBody>
      </p:sp>
      <p:sp>
        <p:nvSpPr>
          <p:cNvPr id="7" name="Slide Number Placeholder 6"/>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3865470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1712FA-4DBA-4A42-8671-E41AF51F1357}" type="datetime1">
              <a:rPr lang="en-US" smtClean="0"/>
              <a:t>3/8/2016</a:t>
            </a:fld>
            <a:endParaRPr lang="en-US"/>
          </a:p>
        </p:txBody>
      </p:sp>
      <p:sp>
        <p:nvSpPr>
          <p:cNvPr id="6" name="Footer Placeholder 5"/>
          <p:cNvSpPr>
            <a:spLocks noGrp="1"/>
          </p:cNvSpPr>
          <p:nvPr>
            <p:ph type="ftr" sz="quarter" idx="11"/>
          </p:nvPr>
        </p:nvSpPr>
        <p:spPr/>
        <p:txBody>
          <a:bodyPr/>
          <a:lstStyle/>
          <a:p>
            <a:r>
              <a:rPr lang="en-US" smtClean="0"/>
              <a:t>NICAR Denver – March 2016</a:t>
            </a:r>
            <a:endParaRPr lang="en-US"/>
          </a:p>
        </p:txBody>
      </p:sp>
      <p:sp>
        <p:nvSpPr>
          <p:cNvPr id="7" name="Slide Number Placeholder 6"/>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1753196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00494E-E4F1-4E4C-93ED-AA5289F37BB3}"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38114554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66F3B2-FCAD-4139-9629-8673EAC6A857}"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390052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90EB23-40E5-439C-9E40-67BA93735EC5}"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85EF0B06-267C-4089-AFBC-B31517EA8292}" type="slidenum">
              <a:rPr lang="en-US" smtClean="0"/>
              <a:t>‹#›</a:t>
            </a:fld>
            <a:endParaRPr lang="en-US"/>
          </a:p>
        </p:txBody>
      </p:sp>
    </p:spTree>
    <p:extLst>
      <p:ext uri="{BB962C8B-B14F-4D97-AF65-F5344CB8AC3E}">
        <p14:creationId xmlns:p14="http://schemas.microsoft.com/office/powerpoint/2010/main" val="2115977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31147E-5F07-458F-A4D7-40D6B760E7D8}" type="datetime1">
              <a:rPr lang="en-US" smtClean="0"/>
              <a:t>3/8/2016</a:t>
            </a:fld>
            <a:endParaRPr lang="en-US"/>
          </a:p>
        </p:txBody>
      </p:sp>
      <p:sp>
        <p:nvSpPr>
          <p:cNvPr id="5" name="Footer Placeholder 4"/>
          <p:cNvSpPr>
            <a:spLocks noGrp="1"/>
          </p:cNvSpPr>
          <p:nvPr>
            <p:ph type="ftr" sz="quarter" idx="11"/>
          </p:nvPr>
        </p:nvSpPr>
        <p:spPr/>
        <p:txBody>
          <a:bodyPr/>
          <a:lstStyle/>
          <a:p>
            <a:r>
              <a:rPr lang="en-US" smtClean="0"/>
              <a:t>NICAR Denver – March 2016</a:t>
            </a:r>
            <a:endParaRPr lang="en-US"/>
          </a:p>
        </p:txBody>
      </p:sp>
      <p:sp>
        <p:nvSpPr>
          <p:cNvPr id="6" name="Slide Number Placeholder 5"/>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325767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26F1BD3-EA8F-45FA-ACDB-C29BD67750BF}" type="datetime1">
              <a:rPr lang="en-US" smtClean="0"/>
              <a:t>3/8/2016</a:t>
            </a:fld>
            <a:endParaRPr lang="en-US"/>
          </a:p>
        </p:txBody>
      </p:sp>
      <p:sp>
        <p:nvSpPr>
          <p:cNvPr id="6" name="Footer Placeholder 5"/>
          <p:cNvSpPr>
            <a:spLocks noGrp="1"/>
          </p:cNvSpPr>
          <p:nvPr>
            <p:ph type="ftr" sz="quarter" idx="11"/>
          </p:nvPr>
        </p:nvSpPr>
        <p:spPr/>
        <p:txBody>
          <a:bodyPr/>
          <a:lstStyle/>
          <a:p>
            <a:r>
              <a:rPr lang="en-US" smtClean="0"/>
              <a:t>NICAR Denver – March 2016</a:t>
            </a:r>
            <a:endParaRPr lang="en-US"/>
          </a:p>
        </p:txBody>
      </p:sp>
      <p:sp>
        <p:nvSpPr>
          <p:cNvPr id="7" name="Slide Number Placeholder 6"/>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2996728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D3BD80-BADD-4D7D-87A1-37EF36E86C79}" type="datetime1">
              <a:rPr lang="en-US" smtClean="0"/>
              <a:t>3/8/2016</a:t>
            </a:fld>
            <a:endParaRPr lang="en-US"/>
          </a:p>
        </p:txBody>
      </p:sp>
      <p:sp>
        <p:nvSpPr>
          <p:cNvPr id="8" name="Footer Placeholder 7"/>
          <p:cNvSpPr>
            <a:spLocks noGrp="1"/>
          </p:cNvSpPr>
          <p:nvPr>
            <p:ph type="ftr" sz="quarter" idx="11"/>
          </p:nvPr>
        </p:nvSpPr>
        <p:spPr/>
        <p:txBody>
          <a:bodyPr/>
          <a:lstStyle/>
          <a:p>
            <a:r>
              <a:rPr lang="en-US" smtClean="0"/>
              <a:t>NICAR Denver – March 2016</a:t>
            </a:r>
            <a:endParaRPr lang="en-US"/>
          </a:p>
        </p:txBody>
      </p:sp>
      <p:sp>
        <p:nvSpPr>
          <p:cNvPr id="9" name="Slide Number Placeholder 8"/>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138424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E0BA33-6842-42DC-B0AC-217CCA64DA87}" type="datetime1">
              <a:rPr lang="en-US" smtClean="0"/>
              <a:t>3/8/2016</a:t>
            </a:fld>
            <a:endParaRPr lang="en-US"/>
          </a:p>
        </p:txBody>
      </p:sp>
      <p:sp>
        <p:nvSpPr>
          <p:cNvPr id="4" name="Footer Placeholder 3"/>
          <p:cNvSpPr>
            <a:spLocks noGrp="1"/>
          </p:cNvSpPr>
          <p:nvPr>
            <p:ph type="ftr" sz="quarter" idx="11"/>
          </p:nvPr>
        </p:nvSpPr>
        <p:spPr/>
        <p:txBody>
          <a:bodyPr/>
          <a:lstStyle/>
          <a:p>
            <a:r>
              <a:rPr lang="en-US" smtClean="0"/>
              <a:t>NICAR Denver – March 2016</a:t>
            </a:r>
            <a:endParaRPr lang="en-US"/>
          </a:p>
        </p:txBody>
      </p:sp>
      <p:sp>
        <p:nvSpPr>
          <p:cNvPr id="5" name="Slide Number Placeholder 4"/>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249105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8725-2C3E-42C5-A60D-82120B27450B}" type="datetime1">
              <a:rPr lang="en-US" smtClean="0"/>
              <a:t>3/8/2016</a:t>
            </a:fld>
            <a:endParaRPr lang="en-US"/>
          </a:p>
        </p:txBody>
      </p:sp>
      <p:sp>
        <p:nvSpPr>
          <p:cNvPr id="3" name="Footer Placeholder 2"/>
          <p:cNvSpPr>
            <a:spLocks noGrp="1"/>
          </p:cNvSpPr>
          <p:nvPr>
            <p:ph type="ftr" sz="quarter" idx="11"/>
          </p:nvPr>
        </p:nvSpPr>
        <p:spPr/>
        <p:txBody>
          <a:bodyPr/>
          <a:lstStyle/>
          <a:p>
            <a:r>
              <a:rPr lang="en-US" smtClean="0"/>
              <a:t>NICAR Denver – March 2016</a:t>
            </a:r>
            <a:endParaRPr lang="en-US"/>
          </a:p>
        </p:txBody>
      </p:sp>
      <p:sp>
        <p:nvSpPr>
          <p:cNvPr id="4" name="Slide Number Placeholder 3"/>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3796333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D8220B-77FB-42DB-A6E3-C03AEE7E2D19}" type="datetime1">
              <a:rPr lang="en-US" smtClean="0"/>
              <a:t>3/8/2016</a:t>
            </a:fld>
            <a:endParaRPr lang="en-US"/>
          </a:p>
        </p:txBody>
      </p:sp>
      <p:sp>
        <p:nvSpPr>
          <p:cNvPr id="6" name="Footer Placeholder 5"/>
          <p:cNvSpPr>
            <a:spLocks noGrp="1"/>
          </p:cNvSpPr>
          <p:nvPr>
            <p:ph type="ftr" sz="quarter" idx="11"/>
          </p:nvPr>
        </p:nvSpPr>
        <p:spPr/>
        <p:txBody>
          <a:bodyPr/>
          <a:lstStyle/>
          <a:p>
            <a:r>
              <a:rPr lang="en-US" smtClean="0"/>
              <a:t>NICAR Denver – March 2016</a:t>
            </a:r>
            <a:endParaRPr lang="en-US"/>
          </a:p>
        </p:txBody>
      </p:sp>
      <p:sp>
        <p:nvSpPr>
          <p:cNvPr id="7" name="Slide Number Placeholder 6"/>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74337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144A33-8DEC-4992-AA51-8409DC8CCA13}" type="datetime1">
              <a:rPr lang="en-US" smtClean="0"/>
              <a:t>3/8/2016</a:t>
            </a:fld>
            <a:endParaRPr lang="en-US"/>
          </a:p>
        </p:txBody>
      </p:sp>
      <p:sp>
        <p:nvSpPr>
          <p:cNvPr id="6" name="Footer Placeholder 5"/>
          <p:cNvSpPr>
            <a:spLocks noGrp="1"/>
          </p:cNvSpPr>
          <p:nvPr>
            <p:ph type="ftr" sz="quarter" idx="11"/>
          </p:nvPr>
        </p:nvSpPr>
        <p:spPr/>
        <p:txBody>
          <a:bodyPr/>
          <a:lstStyle/>
          <a:p>
            <a:r>
              <a:rPr lang="en-US" smtClean="0"/>
              <a:t>NICAR Denver – March 2016</a:t>
            </a:r>
            <a:endParaRPr lang="en-US"/>
          </a:p>
        </p:txBody>
      </p:sp>
      <p:sp>
        <p:nvSpPr>
          <p:cNvPr id="7" name="Slide Number Placeholder 6"/>
          <p:cNvSpPr>
            <a:spLocks noGrp="1"/>
          </p:cNvSpPr>
          <p:nvPr>
            <p:ph type="sldNum" sz="quarter" idx="12"/>
          </p:nvPr>
        </p:nvSpPr>
        <p:spPr/>
        <p:txBody>
          <a:bodyPr/>
          <a:lstStyle/>
          <a:p>
            <a:fld id="{0B864D95-66BE-458A-BA2A-B49B98705F21}" type="slidenum">
              <a:rPr lang="en-US" smtClean="0"/>
              <a:t>‹#›</a:t>
            </a:fld>
            <a:endParaRPr lang="en-US"/>
          </a:p>
        </p:txBody>
      </p:sp>
    </p:spTree>
    <p:extLst>
      <p:ext uri="{BB962C8B-B14F-4D97-AF65-F5344CB8AC3E}">
        <p14:creationId xmlns:p14="http://schemas.microsoft.com/office/powerpoint/2010/main" val="3854870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397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aseline="0">
                <a:solidFill>
                  <a:srgbClr val="9E0000"/>
                </a:solidFill>
              </a:defRPr>
            </a:lvl1pPr>
          </a:lstStyle>
          <a:p>
            <a:fld id="{71C08AD3-1DCF-4A9F-814F-DA25A16AD949}" type="datetime1">
              <a:rPr lang="en-US" smtClean="0"/>
              <a:t>3/8/2016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9E0000"/>
                </a:solidFill>
              </a:defRPr>
            </a:lvl1pPr>
          </a:lstStyle>
          <a:p>
            <a:r>
              <a:rPr lang="en-US" smtClean="0"/>
              <a:t>NICAR Denver – March 2016</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b="1" baseline="0">
                <a:solidFill>
                  <a:srgbClr val="9E0000"/>
                </a:solidFill>
              </a:defRPr>
            </a:lvl1pPr>
          </a:lstStyle>
          <a:p>
            <a:fld id="{0B864D95-66BE-458A-BA2A-B49B98705F21}" type="slidenum">
              <a:rPr lang="en-US" smtClean="0"/>
              <a:pPr/>
              <a:t>‹#›</a:t>
            </a:fld>
            <a:endParaRPr lang="en-US" dirty="0"/>
          </a:p>
        </p:txBody>
      </p:sp>
      <p:cxnSp>
        <p:nvCxnSpPr>
          <p:cNvPr id="8" name="Straight Connector 7"/>
          <p:cNvCxnSpPr/>
          <p:nvPr userDrawn="1"/>
        </p:nvCxnSpPr>
        <p:spPr>
          <a:xfrm>
            <a:off x="457200" y="6412784"/>
            <a:ext cx="8229600" cy="0"/>
          </a:xfrm>
          <a:prstGeom prst="line">
            <a:avLst/>
          </a:prstGeom>
          <a:ln w="25400">
            <a:solidFill>
              <a:srgbClr val="9E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187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 id="2147483674" r:id="rId14"/>
  </p:sldLayoutIdLst>
  <p:timing>
    <p:tnLst>
      <p:par>
        <p:cTn id="1" dur="indefinite" restart="never" nodeType="tmRoot"/>
      </p:par>
    </p:tnLst>
  </p:timing>
  <p:hf hdr="0" dt="0"/>
  <p:txStyles>
    <p:titleStyle>
      <a:lvl1pPr algn="l" defTabSz="914400" rtl="0" eaLnBrk="1" latinLnBrk="0" hangingPunct="1">
        <a:spcBef>
          <a:spcPct val="0"/>
        </a:spcBef>
        <a:buNone/>
        <a:defRPr sz="4400" b="1" kern="1200">
          <a:solidFill>
            <a:srgbClr val="9E0000"/>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40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36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32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42B7C-A0EE-40D5-8232-5E7FA2AA8177}" type="datetime1">
              <a:rPr lang="en-US" smtClean="0"/>
              <a:t>3/8/2016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NICAR Denver – March 2016</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F0B06-267C-4089-AFBC-B31517EA8292}" type="slidenum">
              <a:rPr lang="en-US" smtClean="0"/>
              <a:t>‹#›</a:t>
            </a:fld>
            <a:endParaRPr lang="en-US"/>
          </a:p>
        </p:txBody>
      </p:sp>
    </p:spTree>
    <p:extLst>
      <p:ext uri="{BB962C8B-B14F-4D97-AF65-F5344CB8AC3E}">
        <p14:creationId xmlns:p14="http://schemas.microsoft.com/office/powerpoint/2010/main" val="230723220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5" r:id="rId12"/>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not.net/cache_docs/"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www.scrapehero.com/"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irs.gov/uac/SOI-Tax-Stats---Individual-Statistical-Tables-by-Size-of-Adjusted-Gross-Income" TargetMode="Externa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gebelo/gijc/blob/master/pdf_wrangling.docx"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gebelo/nicar2016/blob/master/importio.docx"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arahcnyt/data-journalism/blob/master/class4/xml_miracle.docx"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gebelo/nicar2016"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omparison_of_version_control_software"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Comparison_of_version_control_software"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smtClean="0"/>
              <a:t/>
            </a:r>
            <a:br>
              <a:rPr lang="en-US" dirty="0" smtClean="0"/>
            </a:br>
            <a:r>
              <a:rPr lang="en-US" dirty="0" smtClean="0"/>
              <a:t/>
            </a:r>
            <a:br>
              <a:rPr lang="en-US" dirty="0" smtClean="0"/>
            </a:br>
            <a:r>
              <a:rPr lang="en-US" sz="5300" dirty="0" smtClean="0"/>
              <a:t>Web scraping without programming</a:t>
            </a:r>
            <a:r>
              <a:rPr lang="en-US" dirty="0" smtClean="0"/>
              <a:t/>
            </a:r>
            <a:br>
              <a:rPr lang="en-US" dirty="0" smtClean="0"/>
            </a:br>
            <a:r>
              <a:rPr lang="en-US" dirty="0" smtClean="0"/>
              <a:t/>
            </a:r>
            <a:br>
              <a:rPr lang="en-US" dirty="0" smtClean="0"/>
            </a:br>
            <a:r>
              <a:rPr lang="en-US" dirty="0" smtClean="0"/>
              <a:t/>
            </a:r>
            <a:br>
              <a:rPr lang="en-US" dirty="0" smtClean="0"/>
            </a:br>
            <a:r>
              <a:rPr lang="en-US" dirty="0" smtClean="0">
                <a:solidFill>
                  <a:schemeClr val="tx1"/>
                </a:solidFill>
              </a:rPr>
              <a:t>Speakers:</a:t>
            </a:r>
            <a:r>
              <a:rPr lang="en-US" dirty="0" smtClean="0"/>
              <a:t> </a:t>
            </a:r>
            <a:br>
              <a:rPr lang="en-US" dirty="0" smtClean="0"/>
            </a:br>
            <a:r>
              <a:rPr lang="en-US" sz="3600" dirty="0" smtClean="0">
                <a:solidFill>
                  <a:schemeClr val="tx1"/>
                </a:solidFill>
              </a:rPr>
              <a:t>Robert </a:t>
            </a:r>
            <a:r>
              <a:rPr lang="en-US" sz="3600" dirty="0" err="1" smtClean="0">
                <a:solidFill>
                  <a:schemeClr val="tx1"/>
                </a:solidFill>
              </a:rPr>
              <a:t>Gebeloff</a:t>
            </a:r>
            <a:r>
              <a:rPr lang="en-US" sz="3600" dirty="0" smtClean="0">
                <a:solidFill>
                  <a:schemeClr val="tx1"/>
                </a:solidFill>
              </a:rPr>
              <a:t> – </a:t>
            </a:r>
            <a:r>
              <a:rPr lang="en-US" sz="3600" dirty="0" err="1" smtClean="0">
                <a:solidFill>
                  <a:schemeClr val="tx1"/>
                </a:solidFill>
              </a:rPr>
              <a:t>rgebeloff@nytimes.com</a:t>
            </a:r>
            <a:r>
              <a:rPr lang="en-US" sz="3600" dirty="0">
                <a:solidFill>
                  <a:schemeClr val="tx1"/>
                </a:solidFill>
              </a:rPr>
              <a:t/>
            </a:r>
            <a:br>
              <a:rPr lang="en-US" sz="3600" dirty="0">
                <a:solidFill>
                  <a:schemeClr val="tx1"/>
                </a:solidFill>
              </a:rPr>
            </a:br>
            <a:r>
              <a:rPr lang="en-US" sz="3600" dirty="0" smtClean="0">
                <a:solidFill>
                  <a:schemeClr val="tx1"/>
                </a:solidFill>
              </a:rPr>
              <a:t>Tom Johnson – tom@jtjohnson.com</a:t>
            </a:r>
            <a:r>
              <a:rPr lang="en-US" sz="4000" dirty="0" smtClean="0">
                <a:solidFill>
                  <a:schemeClr val="tx1"/>
                </a:solidFill>
              </a:rPr>
              <a:t/>
            </a:r>
            <a:br>
              <a:rPr lang="en-US" sz="4000" dirty="0" smtClean="0">
                <a:solidFill>
                  <a:schemeClr val="tx1"/>
                </a:solidFill>
              </a:rPr>
            </a:br>
            <a:r>
              <a:rPr lang="en-US" sz="4000" dirty="0" smtClean="0">
                <a:solidFill>
                  <a:schemeClr val="tx1"/>
                </a:solidFill>
              </a:rPr>
              <a:t/>
            </a:r>
            <a:br>
              <a:rPr lang="en-US" sz="4000" dirty="0" smtClean="0">
                <a:solidFill>
                  <a:schemeClr val="tx1"/>
                </a:solidFill>
              </a:rPr>
            </a:br>
            <a:r>
              <a:rPr lang="en-US" sz="2200" dirty="0">
                <a:solidFill>
                  <a:schemeClr val="tx1"/>
                </a:solidFill>
              </a:rPr>
              <a:t>All materials</a:t>
            </a:r>
            <a:r>
              <a:rPr lang="en-US" sz="2200" dirty="0" smtClean="0">
                <a:solidFill>
                  <a:schemeClr val="tx1"/>
                </a:solidFill>
              </a:rPr>
              <a:t>: https</a:t>
            </a:r>
            <a:r>
              <a:rPr lang="en-US" sz="2200" dirty="0">
                <a:solidFill>
                  <a:schemeClr val="tx1"/>
                </a:solidFill>
              </a:rPr>
              <a:t>://</a:t>
            </a:r>
            <a:r>
              <a:rPr lang="en-US" sz="2200" dirty="0" err="1">
                <a:solidFill>
                  <a:schemeClr val="tx1"/>
                </a:solidFill>
              </a:rPr>
              <a:t>github.com</a:t>
            </a:r>
            <a:r>
              <a:rPr lang="en-US" sz="2200" dirty="0">
                <a:solidFill>
                  <a:schemeClr val="tx1"/>
                </a:solidFill>
              </a:rPr>
              <a:t>/</a:t>
            </a:r>
            <a:r>
              <a:rPr lang="en-US" sz="2200" dirty="0" err="1">
                <a:solidFill>
                  <a:schemeClr val="tx1"/>
                </a:solidFill>
              </a:rPr>
              <a:t>gebelo</a:t>
            </a:r>
            <a:r>
              <a:rPr lang="en-US" sz="2200" dirty="0">
                <a:solidFill>
                  <a:schemeClr val="tx1"/>
                </a:solidFill>
              </a:rPr>
              <a:t>/nicar2016</a:t>
            </a:r>
          </a:p>
        </p:txBody>
      </p:sp>
      <p:sp>
        <p:nvSpPr>
          <p:cNvPr id="12" name="Footer Placeholder 11"/>
          <p:cNvSpPr>
            <a:spLocks noGrp="1"/>
          </p:cNvSpPr>
          <p:nvPr>
            <p:ph type="ftr" sz="quarter" idx="11"/>
          </p:nvPr>
        </p:nvSpPr>
        <p:spPr/>
        <p:txBody>
          <a:bodyPr/>
          <a:lstStyle/>
          <a:p>
            <a:r>
              <a:rPr lang="en-US" smtClean="0"/>
              <a:t>NICAR Denver – March 2016</a:t>
            </a:r>
            <a:endParaRPr lang="en-US"/>
          </a:p>
        </p:txBody>
      </p:sp>
      <p:sp>
        <p:nvSpPr>
          <p:cNvPr id="13" name="TextBox 12"/>
          <p:cNvSpPr txBox="1"/>
          <p:nvPr/>
        </p:nvSpPr>
        <p:spPr>
          <a:xfrm>
            <a:off x="380998" y="6455226"/>
            <a:ext cx="2883482" cy="369332"/>
          </a:xfrm>
          <a:prstGeom prst="rect">
            <a:avLst/>
          </a:prstGeom>
          <a:noFill/>
        </p:spPr>
        <p:txBody>
          <a:bodyPr wrap="none" rtlCol="0">
            <a:spAutoFit/>
          </a:bodyPr>
          <a:lstStyle/>
          <a:p>
            <a:r>
              <a:rPr lang="en-US" b="1" dirty="0" smtClean="0">
                <a:solidFill>
                  <a:srgbClr val="9E0000"/>
                </a:solidFill>
              </a:rPr>
              <a:t>NICAR Denver – March 2016</a:t>
            </a:r>
            <a:endParaRPr lang="en-US" b="1" dirty="0">
              <a:solidFill>
                <a:srgbClr val="9E0000"/>
              </a:solidFill>
            </a:endParaRPr>
          </a:p>
        </p:txBody>
      </p:sp>
      <p:sp>
        <p:nvSpPr>
          <p:cNvPr id="2" name="Slide Number Placeholder 1"/>
          <p:cNvSpPr>
            <a:spLocks noGrp="1"/>
          </p:cNvSpPr>
          <p:nvPr>
            <p:ph type="sldNum" sz="quarter" idx="12"/>
          </p:nvPr>
        </p:nvSpPr>
        <p:spPr/>
        <p:txBody>
          <a:bodyPr/>
          <a:lstStyle/>
          <a:p>
            <a:fld id="{0B864D95-66BE-458A-BA2A-B49B98705F21}" type="slidenum">
              <a:rPr lang="en-US" smtClean="0"/>
              <a:t>1</a:t>
            </a:fld>
            <a:endParaRPr lang="en-US"/>
          </a:p>
        </p:txBody>
      </p:sp>
    </p:spTree>
    <p:extLst>
      <p:ext uri="{BB962C8B-B14F-4D97-AF65-F5344CB8AC3E}">
        <p14:creationId xmlns:p14="http://schemas.microsoft.com/office/powerpoint/2010/main" val="1845779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3997"/>
            <a:ext cx="8229600" cy="639762"/>
          </a:xfrm>
        </p:spPr>
        <p:txBody>
          <a:bodyPr>
            <a:normAutofit fontScale="90000"/>
          </a:bodyPr>
          <a:lstStyle/>
          <a:p>
            <a:r>
              <a:rPr lang="en-US" cap="all" dirty="0"/>
              <a:t>5 TIPS FOR SCRAPING BIG WEBSITES</a:t>
            </a:r>
          </a:p>
        </p:txBody>
      </p:sp>
      <p:sp>
        <p:nvSpPr>
          <p:cNvPr id="6" name="Text Placeholder 5"/>
          <p:cNvSpPr>
            <a:spLocks noGrp="1"/>
          </p:cNvSpPr>
          <p:nvPr>
            <p:ph type="body" idx="1"/>
          </p:nvPr>
        </p:nvSpPr>
        <p:spPr>
          <a:xfrm>
            <a:off x="329812" y="838200"/>
            <a:ext cx="8229600" cy="4983163"/>
          </a:xfrm>
        </p:spPr>
        <p:txBody>
          <a:bodyPr>
            <a:normAutofit fontScale="92500" lnSpcReduction="20000"/>
          </a:bodyPr>
          <a:lstStyle/>
          <a:p>
            <a:r>
              <a:rPr lang="en-US" dirty="0" smtClean="0">
                <a:hlinkClick r:id="rId3"/>
              </a:rPr>
              <a:t>Cache </a:t>
            </a:r>
            <a:r>
              <a:rPr lang="en-US" dirty="0">
                <a:hlinkClick r:id="rId3"/>
              </a:rPr>
              <a:t>pages </a:t>
            </a:r>
            <a:r>
              <a:rPr lang="en-US" dirty="0"/>
              <a:t>visited for scraping</a:t>
            </a:r>
          </a:p>
          <a:p>
            <a:r>
              <a:rPr lang="en-US" dirty="0"/>
              <a:t>Don’t flood the website with large number of parallel requests , take it slow</a:t>
            </a:r>
          </a:p>
          <a:p>
            <a:r>
              <a:rPr lang="en-US" dirty="0"/>
              <a:t>Store the URLs that you have already fetched</a:t>
            </a:r>
          </a:p>
          <a:p>
            <a:r>
              <a:rPr lang="en-US" dirty="0"/>
              <a:t>Split scraping into different phases</a:t>
            </a:r>
          </a:p>
          <a:p>
            <a:r>
              <a:rPr lang="en-US" dirty="0"/>
              <a:t>Take only </a:t>
            </a:r>
            <a:r>
              <a:rPr lang="en-US" dirty="0" smtClean="0"/>
              <a:t>what’s required.  Or not. </a:t>
            </a:r>
            <a:br>
              <a:rPr lang="en-US" dirty="0" smtClean="0"/>
            </a:br>
            <a:r>
              <a:rPr lang="en-US" sz="3000" dirty="0" smtClean="0"/>
              <a:t>[Big sites might have varied page structure.]</a:t>
            </a:r>
            <a:endParaRPr lang="en-US" sz="3000" dirty="0"/>
          </a:p>
        </p:txBody>
      </p:sp>
      <p:sp>
        <p:nvSpPr>
          <p:cNvPr id="2" name="TextBox 1"/>
          <p:cNvSpPr txBox="1"/>
          <p:nvPr/>
        </p:nvSpPr>
        <p:spPr>
          <a:xfrm>
            <a:off x="355212" y="6025660"/>
            <a:ext cx="8229600" cy="369332"/>
          </a:xfrm>
          <a:prstGeom prst="rect">
            <a:avLst/>
          </a:prstGeom>
          <a:noFill/>
        </p:spPr>
        <p:txBody>
          <a:bodyPr wrap="square" rtlCol="0">
            <a:spAutoFit/>
          </a:bodyPr>
          <a:lstStyle/>
          <a:p>
            <a:r>
              <a:rPr lang="en-US" dirty="0" smtClean="0"/>
              <a:t>Source: </a:t>
            </a:r>
            <a:r>
              <a:rPr lang="en-US" dirty="0" err="1" smtClean="0"/>
              <a:t>Scrapehero</a:t>
            </a:r>
            <a:r>
              <a:rPr lang="en-US" dirty="0"/>
              <a:t>: </a:t>
            </a:r>
            <a:r>
              <a:rPr lang="en-US" dirty="0">
                <a:hlinkClick r:id="rId4"/>
              </a:rPr>
              <a:t>https://www.scrapehero.com/ </a:t>
            </a:r>
            <a:endParaRPr lang="en-US" dirty="0"/>
          </a:p>
        </p:txBody>
      </p:sp>
      <p:sp>
        <p:nvSpPr>
          <p:cNvPr id="7" name="TextBox 6"/>
          <p:cNvSpPr txBox="1"/>
          <p:nvPr/>
        </p:nvSpPr>
        <p:spPr>
          <a:xfrm>
            <a:off x="380998" y="6455226"/>
            <a:ext cx="2883482" cy="369332"/>
          </a:xfrm>
          <a:prstGeom prst="rect">
            <a:avLst/>
          </a:prstGeom>
          <a:noFill/>
        </p:spPr>
        <p:txBody>
          <a:bodyPr wrap="none" rtlCol="0">
            <a:spAutoFit/>
          </a:bodyPr>
          <a:lstStyle/>
          <a:p>
            <a:r>
              <a:rPr lang="en-US" b="1" dirty="0" smtClean="0">
                <a:solidFill>
                  <a:srgbClr val="9E0000"/>
                </a:solidFill>
              </a:rPr>
              <a:t>NICAR Denver – March 2016</a:t>
            </a:r>
            <a:endParaRPr lang="en-US" b="1" dirty="0">
              <a:solidFill>
                <a:srgbClr val="9E0000"/>
              </a:solidFill>
            </a:endParaRPr>
          </a:p>
        </p:txBody>
      </p:sp>
      <p:sp>
        <p:nvSpPr>
          <p:cNvPr id="3" name="Slide Number Placeholder 2"/>
          <p:cNvSpPr>
            <a:spLocks noGrp="1"/>
          </p:cNvSpPr>
          <p:nvPr>
            <p:ph type="sldNum" sz="quarter" idx="12"/>
          </p:nvPr>
        </p:nvSpPr>
        <p:spPr>
          <a:xfrm>
            <a:off x="8203812" y="6429826"/>
            <a:ext cx="381000" cy="365125"/>
          </a:xfrm>
        </p:spPr>
        <p:txBody>
          <a:bodyPr/>
          <a:lstStyle/>
          <a:p>
            <a:fld id="{0B864D95-66BE-458A-BA2A-B49B98705F21}" type="slidenum">
              <a:rPr lang="en-US" smtClean="0"/>
              <a:t>10</a:t>
            </a:fld>
            <a:endParaRPr lang="en-US" dirty="0"/>
          </a:p>
        </p:txBody>
      </p:sp>
    </p:spTree>
    <p:extLst>
      <p:ext uri="{BB962C8B-B14F-4D97-AF65-F5344CB8AC3E}">
        <p14:creationId xmlns:p14="http://schemas.microsoft.com/office/powerpoint/2010/main" val="106586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rgbClr val="969696"/>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rgbClr val="969696"/>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rgbClr val="969696"/>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idx="1"/>
          </p:nvPr>
        </p:nvSpPr>
        <p:spPr/>
        <p:txBody>
          <a:bodyPr/>
          <a:lstStyle/>
          <a:p>
            <a:r>
              <a:rPr lang="en-US" dirty="0" smtClean="0"/>
              <a:t>HTML to Excel</a:t>
            </a:r>
          </a:p>
          <a:p>
            <a:pPr marL="0" indent="0">
              <a:buNone/>
            </a:pPr>
            <a:r>
              <a:rPr lang="en-US" sz="2800" dirty="0" smtClean="0"/>
              <a:t>You see a data table on the Web, but when you try to copy and paste it into Excel, you lose the formatting</a:t>
            </a:r>
            <a:r>
              <a:rPr lang="is-IS" sz="2800" dirty="0" smtClean="0"/>
              <a:t>….</a:t>
            </a:r>
            <a:endParaRPr lang="en-US" sz="2800" dirty="0"/>
          </a:p>
        </p:txBody>
      </p:sp>
      <p:sp>
        <p:nvSpPr>
          <p:cNvPr id="4" name="Footer Placeholder 3"/>
          <p:cNvSpPr>
            <a:spLocks noGrp="1"/>
          </p:cNvSpPr>
          <p:nvPr>
            <p:ph type="ftr" sz="quarter" idx="11"/>
          </p:nvPr>
        </p:nvSpPr>
        <p:spPr>
          <a:xfrm>
            <a:off x="152400" y="6400800"/>
            <a:ext cx="2362200" cy="365125"/>
          </a:xfrm>
        </p:spPr>
        <p:txBody>
          <a:bodyPr/>
          <a:lstStyle/>
          <a:p>
            <a:r>
              <a:rPr lang="en-US" b="1" dirty="0"/>
              <a:t>NICAR Denver – March </a:t>
            </a:r>
            <a:r>
              <a:rPr lang="en-US" b="1" dirty="0" smtClean="0"/>
              <a:t>2016</a:t>
            </a:r>
            <a:endParaRPr lang="en-US" b="1" dirty="0"/>
          </a:p>
        </p:txBody>
      </p:sp>
      <p:sp>
        <p:nvSpPr>
          <p:cNvPr id="5" name="Slide Number Placeholder 4"/>
          <p:cNvSpPr>
            <a:spLocks noGrp="1"/>
          </p:cNvSpPr>
          <p:nvPr>
            <p:ph type="sldNum" sz="quarter" idx="12"/>
          </p:nvPr>
        </p:nvSpPr>
        <p:spPr/>
        <p:txBody>
          <a:bodyPr/>
          <a:lstStyle/>
          <a:p>
            <a:fld id="{0B864D95-66BE-458A-BA2A-B49B98705F21}" type="slidenum">
              <a:rPr lang="en-US" smtClean="0"/>
              <a:t>11</a:t>
            </a:fld>
            <a:endParaRPr lang="en-US"/>
          </a:p>
        </p:txBody>
      </p:sp>
    </p:spTree>
    <p:extLst>
      <p:ext uri="{BB962C8B-B14F-4D97-AF65-F5344CB8AC3E}">
        <p14:creationId xmlns:p14="http://schemas.microsoft.com/office/powerpoint/2010/main" val="3607521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HTML to Excel</a:t>
            </a:r>
          </a:p>
          <a:p>
            <a:pPr marL="0" indent="0">
              <a:buNone/>
            </a:pPr>
            <a:r>
              <a:rPr lang="en-US" sz="2800" dirty="0" smtClean="0"/>
              <a:t>You see a data table on the Web, and want to get it into Excel</a:t>
            </a:r>
            <a:r>
              <a:rPr lang="is-IS" sz="2800" dirty="0" smtClean="0"/>
              <a:t>….</a:t>
            </a:r>
          </a:p>
          <a:p>
            <a:pPr marL="0" indent="0">
              <a:buNone/>
            </a:pPr>
            <a:endParaRPr lang="en-US" sz="2800" dirty="0"/>
          </a:p>
        </p:txBody>
      </p:sp>
      <p:sp>
        <p:nvSpPr>
          <p:cNvPr id="4" name="Footer Placeholder 3"/>
          <p:cNvSpPr>
            <a:spLocks noGrp="1"/>
          </p:cNvSpPr>
          <p:nvPr>
            <p:ph type="ftr" sz="quarter" idx="11"/>
          </p:nvPr>
        </p:nvSpPr>
        <p:spPr>
          <a:xfrm>
            <a:off x="152400" y="6400800"/>
            <a:ext cx="2362200" cy="365125"/>
          </a:xfrm>
        </p:spPr>
        <p:txBody>
          <a:bodyPr/>
          <a:lstStyle/>
          <a:p>
            <a:r>
              <a:rPr lang="en-US" dirty="0" smtClean="0"/>
              <a:t>NICAR Denver – March 2016</a:t>
            </a:r>
            <a:endParaRPr lang="en-US" dirty="0"/>
          </a:p>
        </p:txBody>
      </p:sp>
      <p:sp>
        <p:nvSpPr>
          <p:cNvPr id="5" name="Slide Number Placeholder 4"/>
          <p:cNvSpPr>
            <a:spLocks noGrp="1"/>
          </p:cNvSpPr>
          <p:nvPr>
            <p:ph type="sldNum" sz="quarter" idx="12"/>
          </p:nvPr>
        </p:nvSpPr>
        <p:spPr/>
        <p:txBody>
          <a:bodyPr/>
          <a:lstStyle/>
          <a:p>
            <a:fld id="{0B864D95-66BE-458A-BA2A-B49B98705F21}" type="slidenum">
              <a:rPr lang="en-US" smtClean="0"/>
              <a:t>12</a:t>
            </a:fld>
            <a:endParaRPr lang="en-US"/>
          </a:p>
        </p:txBody>
      </p:sp>
    </p:spTree>
    <p:extLst>
      <p:ext uri="{BB962C8B-B14F-4D97-AF65-F5344CB8AC3E}">
        <p14:creationId xmlns:p14="http://schemas.microsoft.com/office/powerpoint/2010/main" val="2763637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HTML to Excel</a:t>
            </a:r>
          </a:p>
          <a:p>
            <a:pPr marL="0" indent="0">
              <a:buNone/>
            </a:pPr>
            <a:endParaRPr lang="en-US" sz="2800" dirty="0"/>
          </a:p>
        </p:txBody>
      </p:sp>
      <p:sp>
        <p:nvSpPr>
          <p:cNvPr id="4" name="Footer Placeholder 3"/>
          <p:cNvSpPr>
            <a:spLocks noGrp="1"/>
          </p:cNvSpPr>
          <p:nvPr>
            <p:ph type="ftr" sz="quarter" idx="11"/>
          </p:nvPr>
        </p:nvSpPr>
        <p:spPr>
          <a:xfrm>
            <a:off x="381000" y="6454775"/>
            <a:ext cx="1981200" cy="365125"/>
          </a:xfrm>
        </p:spPr>
        <p:txBody>
          <a:bodyPr/>
          <a:lstStyle/>
          <a:p>
            <a:r>
              <a:rPr lang="en-US" dirty="0" smtClean="0"/>
              <a:t>NICAR Denver – March 2016</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765310"/>
            <a:ext cx="5257800" cy="4571165"/>
          </a:xfrm>
          <a:prstGeom prst="rect">
            <a:avLst/>
          </a:prstGeom>
        </p:spPr>
      </p:pic>
      <p:sp>
        <p:nvSpPr>
          <p:cNvPr id="6" name="Slide Number Placeholder 5"/>
          <p:cNvSpPr>
            <a:spLocks noGrp="1"/>
          </p:cNvSpPr>
          <p:nvPr>
            <p:ph type="sldNum" sz="quarter" idx="12"/>
          </p:nvPr>
        </p:nvSpPr>
        <p:spPr/>
        <p:txBody>
          <a:bodyPr/>
          <a:lstStyle/>
          <a:p>
            <a:fld id="{0B864D95-66BE-458A-BA2A-B49B98705F21}" type="slidenum">
              <a:rPr lang="en-US" smtClean="0"/>
              <a:t>13</a:t>
            </a:fld>
            <a:endParaRPr lang="en-US"/>
          </a:p>
        </p:txBody>
      </p:sp>
    </p:spTree>
    <p:extLst>
      <p:ext uri="{BB962C8B-B14F-4D97-AF65-F5344CB8AC3E}">
        <p14:creationId xmlns:p14="http://schemas.microsoft.com/office/powerpoint/2010/main" val="4229076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HTML to Excel</a:t>
            </a:r>
          </a:p>
          <a:p>
            <a:pPr marL="0" indent="0">
              <a:buNone/>
            </a:pPr>
            <a:r>
              <a:rPr lang="en-US" sz="2800" dirty="0" smtClean="0"/>
              <a:t>Chrome Table Capture:</a:t>
            </a:r>
          </a:p>
          <a:p>
            <a:pPr marL="0" indent="0">
              <a:buNone/>
            </a:pPr>
            <a:endParaRPr lang="en-US" sz="2800" dirty="0"/>
          </a:p>
        </p:txBody>
      </p:sp>
      <p:sp>
        <p:nvSpPr>
          <p:cNvPr id="4" name="Footer Placeholder 3"/>
          <p:cNvSpPr>
            <a:spLocks noGrp="1"/>
          </p:cNvSpPr>
          <p:nvPr>
            <p:ph type="ftr" sz="quarter" idx="11"/>
          </p:nvPr>
        </p:nvSpPr>
        <p:spPr>
          <a:xfrm>
            <a:off x="381000" y="6454775"/>
            <a:ext cx="1981200" cy="365125"/>
          </a:xfrm>
        </p:spPr>
        <p:txBody>
          <a:bodyPr/>
          <a:lstStyle/>
          <a:p>
            <a:r>
              <a:rPr lang="en-US" b="1" dirty="0" smtClean="0"/>
              <a:t>NICAR Denver – March 2016</a:t>
            </a:r>
            <a:endParaRPr lang="en-US"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371027"/>
            <a:ext cx="7310680" cy="3776472"/>
          </a:xfrm>
          <a:prstGeom prst="rect">
            <a:avLst/>
          </a:prstGeom>
        </p:spPr>
      </p:pic>
      <p:sp>
        <p:nvSpPr>
          <p:cNvPr id="5" name="Slide Number Placeholder 4"/>
          <p:cNvSpPr>
            <a:spLocks noGrp="1"/>
          </p:cNvSpPr>
          <p:nvPr>
            <p:ph type="sldNum" sz="quarter" idx="12"/>
          </p:nvPr>
        </p:nvSpPr>
        <p:spPr/>
        <p:txBody>
          <a:bodyPr/>
          <a:lstStyle/>
          <a:p>
            <a:fld id="{0B864D95-66BE-458A-BA2A-B49B98705F21}" type="slidenum">
              <a:rPr lang="en-US" smtClean="0"/>
              <a:t>14</a:t>
            </a:fld>
            <a:endParaRPr lang="en-US"/>
          </a:p>
        </p:txBody>
      </p:sp>
    </p:spTree>
    <p:extLst>
      <p:ext uri="{BB962C8B-B14F-4D97-AF65-F5344CB8AC3E}">
        <p14:creationId xmlns:p14="http://schemas.microsoft.com/office/powerpoint/2010/main" val="2496458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HTML to Excel</a:t>
            </a:r>
          </a:p>
          <a:p>
            <a:pPr marL="0" indent="0">
              <a:buNone/>
            </a:pPr>
            <a:r>
              <a:rPr lang="en-US" sz="2800" dirty="0" smtClean="0"/>
              <a:t>Chrome Table Capture:</a:t>
            </a:r>
          </a:p>
          <a:p>
            <a:pPr marL="0" indent="0">
              <a:buNone/>
            </a:pPr>
            <a:endParaRPr lang="en-US" sz="2800" dirty="0"/>
          </a:p>
        </p:txBody>
      </p:sp>
      <p:sp>
        <p:nvSpPr>
          <p:cNvPr id="4" name="Footer Placeholder 3"/>
          <p:cNvSpPr>
            <a:spLocks noGrp="1"/>
          </p:cNvSpPr>
          <p:nvPr>
            <p:ph type="ftr" sz="quarter" idx="11"/>
          </p:nvPr>
        </p:nvSpPr>
        <p:spPr>
          <a:xfrm>
            <a:off x="381000" y="6400800"/>
            <a:ext cx="2133600" cy="365125"/>
          </a:xfrm>
        </p:spPr>
        <p:txBody>
          <a:bodyPr/>
          <a:lstStyle/>
          <a:p>
            <a:r>
              <a:rPr lang="en-US" smtClean="0"/>
              <a:t>NICAR Denver – March 2016</a:t>
            </a: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371027"/>
            <a:ext cx="7310680" cy="3776472"/>
          </a:xfrm>
          <a:prstGeom prst="rect">
            <a:avLst/>
          </a:prstGeom>
        </p:spPr>
      </p:pic>
      <p:sp>
        <p:nvSpPr>
          <p:cNvPr id="5" name="Slide Number Placeholder 4"/>
          <p:cNvSpPr>
            <a:spLocks noGrp="1"/>
          </p:cNvSpPr>
          <p:nvPr>
            <p:ph type="sldNum" sz="quarter" idx="12"/>
          </p:nvPr>
        </p:nvSpPr>
        <p:spPr/>
        <p:txBody>
          <a:bodyPr/>
          <a:lstStyle/>
          <a:p>
            <a:fld id="{0B864D95-66BE-458A-BA2A-B49B98705F21}" type="slidenum">
              <a:rPr lang="en-US" smtClean="0"/>
              <a:t>15</a:t>
            </a:fld>
            <a:endParaRPr lang="en-US"/>
          </a:p>
        </p:txBody>
      </p:sp>
    </p:spTree>
    <p:extLst>
      <p:ext uri="{BB962C8B-B14F-4D97-AF65-F5344CB8AC3E}">
        <p14:creationId xmlns:p14="http://schemas.microsoft.com/office/powerpoint/2010/main" val="326543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HTML to Excel</a:t>
            </a:r>
          </a:p>
          <a:p>
            <a:pPr marL="0" indent="0">
              <a:buNone/>
            </a:pPr>
            <a:r>
              <a:rPr lang="en-US" sz="2800" dirty="0" smtClean="0"/>
              <a:t>Also, Firefox Table2Clipboard:</a:t>
            </a:r>
          </a:p>
          <a:p>
            <a:pPr marL="0" indent="0">
              <a:buNone/>
            </a:pP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a:xfrm>
            <a:off x="25400" y="6454775"/>
            <a:ext cx="2565400" cy="365125"/>
          </a:xfrm>
        </p:spPr>
        <p:txBody>
          <a:bodyPr/>
          <a:lstStyle/>
          <a:p>
            <a:r>
              <a:rPr lang="en-US" dirty="0" smtClean="0"/>
              <a:t>NICAR Denver – March 2016</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33949"/>
            <a:ext cx="7323309" cy="2404872"/>
          </a:xfrm>
          <a:prstGeom prst="rect">
            <a:avLst/>
          </a:prstGeom>
        </p:spPr>
      </p:pic>
      <p:sp>
        <p:nvSpPr>
          <p:cNvPr id="6" name="Slide Number Placeholder 5"/>
          <p:cNvSpPr>
            <a:spLocks noGrp="1"/>
          </p:cNvSpPr>
          <p:nvPr>
            <p:ph type="sldNum" sz="quarter" idx="12"/>
          </p:nvPr>
        </p:nvSpPr>
        <p:spPr/>
        <p:txBody>
          <a:bodyPr/>
          <a:lstStyle/>
          <a:p>
            <a:fld id="{0B864D95-66BE-458A-BA2A-B49B98705F21}" type="slidenum">
              <a:rPr lang="en-US" smtClean="0"/>
              <a:t>16</a:t>
            </a:fld>
            <a:endParaRPr lang="en-US"/>
          </a:p>
        </p:txBody>
      </p:sp>
    </p:spTree>
    <p:extLst>
      <p:ext uri="{BB962C8B-B14F-4D97-AF65-F5344CB8AC3E}">
        <p14:creationId xmlns:p14="http://schemas.microsoft.com/office/powerpoint/2010/main" val="12853820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smtClean="0"/>
              <a:t>Down Them All!</a:t>
            </a:r>
            <a:endParaRPr lang="en-US" sz="2800" dirty="0" smtClean="0"/>
          </a:p>
          <a:p>
            <a:pPr marL="0" indent="0">
              <a:buNone/>
            </a:pP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a:xfrm>
            <a:off x="152400" y="6400800"/>
            <a:ext cx="2362200" cy="365125"/>
          </a:xfrm>
        </p:spPr>
        <p:txBody>
          <a:bodyPr/>
          <a:lstStyle/>
          <a:p>
            <a:r>
              <a:rPr lang="en-US" b="1" dirty="0" smtClean="0"/>
              <a:t>NICAR Denver – March 2016</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782763"/>
            <a:ext cx="5708128" cy="4572000"/>
          </a:xfrm>
          <a:prstGeom prst="rect">
            <a:avLst/>
          </a:prstGeom>
        </p:spPr>
      </p:pic>
      <p:sp>
        <p:nvSpPr>
          <p:cNvPr id="5" name="Slide Number Placeholder 4"/>
          <p:cNvSpPr>
            <a:spLocks noGrp="1"/>
          </p:cNvSpPr>
          <p:nvPr>
            <p:ph type="sldNum" sz="quarter" idx="12"/>
          </p:nvPr>
        </p:nvSpPr>
        <p:spPr/>
        <p:txBody>
          <a:bodyPr/>
          <a:lstStyle/>
          <a:p>
            <a:fld id="{0B864D95-66BE-458A-BA2A-B49B98705F21}" type="slidenum">
              <a:rPr lang="en-US" smtClean="0"/>
              <a:t>17</a:t>
            </a:fld>
            <a:endParaRPr lang="en-US"/>
          </a:p>
        </p:txBody>
      </p:sp>
    </p:spTree>
    <p:extLst>
      <p:ext uri="{BB962C8B-B14F-4D97-AF65-F5344CB8AC3E}">
        <p14:creationId xmlns:p14="http://schemas.microsoft.com/office/powerpoint/2010/main" val="6245775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idx="1"/>
          </p:nvPr>
        </p:nvSpPr>
        <p:spPr/>
        <p:txBody>
          <a:bodyPr/>
          <a:lstStyle/>
          <a:p>
            <a:r>
              <a:rPr lang="en-US" dirty="0" smtClean="0"/>
              <a:t>Down Them All!</a:t>
            </a:r>
            <a:endParaRPr lang="en-US" sz="2800" dirty="0" smtClean="0"/>
          </a:p>
          <a:p>
            <a:pPr marL="0" indent="0">
              <a:buNone/>
            </a:pPr>
            <a:r>
              <a:rPr lang="en-US" sz="2800" dirty="0" smtClean="0"/>
              <a:t>When you hover over </a:t>
            </a:r>
            <a:r>
              <a:rPr lang="en-US" sz="2800" dirty="0" smtClean="0">
                <a:hlinkClick r:id="rId2"/>
              </a:rPr>
              <a:t>links</a:t>
            </a:r>
            <a:r>
              <a:rPr lang="en-US" sz="2800" dirty="0" smtClean="0"/>
              <a:t>, you can see the file naming convention the page uses:</a:t>
            </a:r>
          </a:p>
          <a:p>
            <a:pPr marL="0" indent="0">
              <a:buNone/>
            </a:pPr>
            <a:r>
              <a:rPr lang="en-US" sz="2800" dirty="0" smtClean="0"/>
              <a:t>Table 1: </a:t>
            </a:r>
            <a:endParaRPr lang="en-US" sz="2800" dirty="0"/>
          </a:p>
          <a:p>
            <a:pPr marL="0" indent="0">
              <a:buNone/>
            </a:pPr>
            <a:endParaRPr lang="en-US" sz="2800" dirty="0" smtClean="0"/>
          </a:p>
          <a:p>
            <a:pPr marL="0" indent="0">
              <a:buNone/>
            </a:pPr>
            <a:r>
              <a:rPr lang="en-US" sz="2800" dirty="0" smtClean="0"/>
              <a:t>Table 2:</a:t>
            </a:r>
          </a:p>
          <a:p>
            <a:pPr marL="0" indent="0">
              <a:buNone/>
            </a:pPr>
            <a:endParaRPr lang="en-US" sz="2800" dirty="0"/>
          </a:p>
        </p:txBody>
      </p:sp>
      <p:sp>
        <p:nvSpPr>
          <p:cNvPr id="4" name="Footer Placeholder 3"/>
          <p:cNvSpPr>
            <a:spLocks noGrp="1"/>
          </p:cNvSpPr>
          <p:nvPr>
            <p:ph type="ftr" sz="quarter" idx="11"/>
          </p:nvPr>
        </p:nvSpPr>
        <p:spPr>
          <a:xfrm>
            <a:off x="76200" y="6477000"/>
            <a:ext cx="2514600" cy="365125"/>
          </a:xfrm>
        </p:spPr>
        <p:txBody>
          <a:bodyPr/>
          <a:lstStyle/>
          <a:p>
            <a:r>
              <a:rPr lang="en-US" b="1" dirty="0" smtClean="0"/>
              <a:t>NICAR Denver – March 2016</a:t>
            </a:r>
            <a:endParaRPr lang="en-US" b="1"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0771" b="-70771"/>
          <a:stretch/>
        </p:blipFill>
        <p:spPr>
          <a:xfrm>
            <a:off x="2463800" y="3749039"/>
            <a:ext cx="4203700" cy="990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3800" y="4244339"/>
            <a:ext cx="3175000" cy="355600"/>
          </a:xfrm>
          <a:prstGeom prst="rect">
            <a:avLst/>
          </a:prstGeom>
        </p:spPr>
      </p:pic>
      <p:sp>
        <p:nvSpPr>
          <p:cNvPr id="8" name="TextBox 7"/>
          <p:cNvSpPr txBox="1"/>
          <p:nvPr/>
        </p:nvSpPr>
        <p:spPr>
          <a:xfrm>
            <a:off x="838200" y="5029200"/>
            <a:ext cx="6400800" cy="369332"/>
          </a:xfrm>
          <a:prstGeom prst="rect">
            <a:avLst/>
          </a:prstGeom>
          <a:noFill/>
        </p:spPr>
        <p:txBody>
          <a:bodyPr wrap="square" rtlCol="0">
            <a:spAutoFit/>
          </a:bodyPr>
          <a:lstStyle/>
          <a:p>
            <a:r>
              <a:rPr lang="en-US" dirty="0" smtClean="0"/>
              <a:t>So we want all files that end with 11si.xls</a:t>
            </a:r>
            <a:r>
              <a:rPr lang="is-IS" dirty="0" smtClean="0"/>
              <a:t>…</a:t>
            </a:r>
            <a:endParaRPr lang="en-US" dirty="0"/>
          </a:p>
        </p:txBody>
      </p:sp>
      <p:sp>
        <p:nvSpPr>
          <p:cNvPr id="6" name="Slide Number Placeholder 5"/>
          <p:cNvSpPr>
            <a:spLocks noGrp="1"/>
          </p:cNvSpPr>
          <p:nvPr>
            <p:ph type="sldNum" sz="quarter" idx="12"/>
          </p:nvPr>
        </p:nvSpPr>
        <p:spPr/>
        <p:txBody>
          <a:bodyPr/>
          <a:lstStyle/>
          <a:p>
            <a:fld id="{0B864D95-66BE-458A-BA2A-B49B98705F21}" type="slidenum">
              <a:rPr lang="en-US" smtClean="0"/>
              <a:t>18</a:t>
            </a:fld>
            <a:endParaRPr lang="en-US"/>
          </a:p>
        </p:txBody>
      </p:sp>
    </p:spTree>
    <p:extLst>
      <p:ext uri="{BB962C8B-B14F-4D97-AF65-F5344CB8AC3E}">
        <p14:creationId xmlns:p14="http://schemas.microsoft.com/office/powerpoint/2010/main" val="17868351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idx="1"/>
          </p:nvPr>
        </p:nvSpPr>
        <p:spPr>
          <a:xfrm>
            <a:off x="381000" y="896112"/>
            <a:ext cx="2286000" cy="2819400"/>
          </a:xfrm>
        </p:spPr>
        <p:txBody>
          <a:bodyPr/>
          <a:lstStyle/>
          <a:p>
            <a:r>
              <a:rPr lang="en-US" dirty="0" smtClean="0"/>
              <a:t>Down Them All!</a:t>
            </a:r>
            <a:endParaRPr lang="en-US" sz="2800" dirty="0" smtClean="0"/>
          </a:p>
          <a:p>
            <a:pPr marL="0" indent="0">
              <a:buNone/>
            </a:pP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a:xfrm>
            <a:off x="152400" y="6396644"/>
            <a:ext cx="2362200" cy="365125"/>
          </a:xfrm>
        </p:spPr>
        <p:txBody>
          <a:bodyPr/>
          <a:lstStyle/>
          <a:p>
            <a:r>
              <a:rPr lang="en-US" b="1" dirty="0" smtClean="0"/>
              <a:t>NICAR Denver – March 2016</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0"/>
            <a:ext cx="6830568" cy="6396644"/>
          </a:xfrm>
          <a:prstGeom prst="rect">
            <a:avLst/>
          </a:prstGeom>
        </p:spPr>
      </p:pic>
      <p:sp>
        <p:nvSpPr>
          <p:cNvPr id="6" name="Slide Number Placeholder 5"/>
          <p:cNvSpPr>
            <a:spLocks noGrp="1"/>
          </p:cNvSpPr>
          <p:nvPr>
            <p:ph type="sldNum" sz="quarter" idx="12"/>
          </p:nvPr>
        </p:nvSpPr>
        <p:spPr/>
        <p:txBody>
          <a:bodyPr/>
          <a:lstStyle/>
          <a:p>
            <a:fld id="{0B864D95-66BE-458A-BA2A-B49B98705F21}" type="slidenum">
              <a:rPr lang="en-US" smtClean="0"/>
              <a:t>19</a:t>
            </a:fld>
            <a:endParaRPr lang="en-US"/>
          </a:p>
        </p:txBody>
      </p:sp>
    </p:spTree>
    <p:extLst>
      <p:ext uri="{BB962C8B-B14F-4D97-AF65-F5344CB8AC3E}">
        <p14:creationId xmlns:p14="http://schemas.microsoft.com/office/powerpoint/2010/main" val="3926217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93698" y="38100"/>
            <a:ext cx="8229600" cy="639762"/>
          </a:xfrm>
        </p:spPr>
        <p:txBody>
          <a:bodyPr>
            <a:normAutofit fontScale="90000"/>
          </a:bodyPr>
          <a:lstStyle/>
          <a:p>
            <a:r>
              <a:rPr lang="en-US" dirty="0" smtClean="0"/>
              <a:t>Where we’re going…</a:t>
            </a:r>
            <a:endParaRPr lang="en-US" dirty="0"/>
          </a:p>
        </p:txBody>
      </p:sp>
      <p:sp>
        <p:nvSpPr>
          <p:cNvPr id="7" name="Text Placeholder 6"/>
          <p:cNvSpPr>
            <a:spLocks noGrp="1"/>
          </p:cNvSpPr>
          <p:nvPr>
            <p:ph type="body" idx="1"/>
          </p:nvPr>
        </p:nvSpPr>
        <p:spPr>
          <a:xfrm>
            <a:off x="457200" y="685800"/>
            <a:ext cx="8229600" cy="5638800"/>
          </a:xfrm>
        </p:spPr>
        <p:txBody>
          <a:bodyPr>
            <a:noAutofit/>
          </a:bodyPr>
          <a:lstStyle/>
          <a:p>
            <a:r>
              <a:rPr lang="en-US" sz="2800" dirty="0" smtClean="0"/>
              <a:t>Overall Process (TJ)</a:t>
            </a:r>
          </a:p>
          <a:p>
            <a:pPr lvl="1"/>
            <a:r>
              <a:rPr lang="en-US" sz="2400" dirty="0" smtClean="0"/>
              <a:t>Productivity tips</a:t>
            </a:r>
          </a:p>
          <a:p>
            <a:pPr lvl="2"/>
            <a:r>
              <a:rPr lang="en-US" sz="2000" dirty="0" smtClean="0"/>
              <a:t>All tools are good, but have limits.</a:t>
            </a:r>
          </a:p>
          <a:p>
            <a:pPr lvl="1"/>
            <a:r>
              <a:rPr lang="en-US" sz="2400" dirty="0" smtClean="0"/>
              <a:t>Objective(s)</a:t>
            </a:r>
          </a:p>
          <a:p>
            <a:pPr lvl="2"/>
            <a:r>
              <a:rPr lang="en-US" sz="2000" dirty="0" smtClean="0"/>
              <a:t>What kind of data?  Where would it live?</a:t>
            </a:r>
          </a:p>
          <a:p>
            <a:pPr lvl="2"/>
            <a:r>
              <a:rPr lang="en-US" sz="2000" dirty="0" smtClean="0"/>
              <a:t>File types? Containing</a:t>
            </a:r>
            <a:r>
              <a:rPr lang="en-US" sz="2000" baseline="0" dirty="0" smtClean="0"/>
              <a:t> what data types/formats?</a:t>
            </a:r>
            <a:endParaRPr lang="en-US" sz="2000" dirty="0" smtClean="0"/>
          </a:p>
          <a:p>
            <a:pPr lvl="2"/>
            <a:r>
              <a:rPr lang="en-US" sz="2000" dirty="0" smtClean="0"/>
              <a:t>What analytic</a:t>
            </a:r>
            <a:r>
              <a:rPr lang="en-US" sz="2000" baseline="0" dirty="0" smtClean="0"/>
              <a:t> tools for the data?</a:t>
            </a:r>
          </a:p>
          <a:p>
            <a:pPr lvl="2"/>
            <a:r>
              <a:rPr lang="en-US" sz="2000" dirty="0" smtClean="0"/>
              <a:t>PDF extraction example</a:t>
            </a:r>
          </a:p>
          <a:p>
            <a:r>
              <a:rPr lang="en-US" sz="2800" dirty="0" smtClean="0"/>
              <a:t>Demo Tools (RG)</a:t>
            </a:r>
          </a:p>
          <a:p>
            <a:r>
              <a:rPr lang="en-US" sz="2800" dirty="0" smtClean="0"/>
              <a:t>Show how to get at underlying data, e.g. “Inspector” or “</a:t>
            </a:r>
            <a:r>
              <a:rPr lang="en-US" sz="2800" dirty="0" err="1" smtClean="0"/>
              <a:t>codebeautify</a:t>
            </a:r>
            <a:r>
              <a:rPr lang="en-US" sz="2800" dirty="0" smtClean="0"/>
              <a:t>”</a:t>
            </a:r>
          </a:p>
          <a:p>
            <a:r>
              <a:rPr lang="en-US" sz="2800" dirty="0" smtClean="0"/>
              <a:t>Tips and Resources (Both)</a:t>
            </a:r>
          </a:p>
          <a:p>
            <a:r>
              <a:rPr lang="en-US" sz="2800" dirty="0" smtClean="0"/>
              <a:t>Questions (Both)</a:t>
            </a:r>
            <a:endParaRPr lang="en-US" sz="2800" dirty="0"/>
          </a:p>
        </p:txBody>
      </p:sp>
      <p:sp>
        <p:nvSpPr>
          <p:cNvPr id="9" name="TextBox 8"/>
          <p:cNvSpPr txBox="1"/>
          <p:nvPr/>
        </p:nvSpPr>
        <p:spPr>
          <a:xfrm>
            <a:off x="380998" y="6455226"/>
            <a:ext cx="2883482" cy="369332"/>
          </a:xfrm>
          <a:prstGeom prst="rect">
            <a:avLst/>
          </a:prstGeom>
          <a:noFill/>
        </p:spPr>
        <p:txBody>
          <a:bodyPr wrap="none" rtlCol="0">
            <a:spAutoFit/>
          </a:bodyPr>
          <a:lstStyle/>
          <a:p>
            <a:r>
              <a:rPr lang="en-US" b="1" dirty="0" smtClean="0">
                <a:solidFill>
                  <a:srgbClr val="9E0000"/>
                </a:solidFill>
              </a:rPr>
              <a:t>NICAR Denver – March 2016</a:t>
            </a:r>
            <a:endParaRPr lang="en-US" b="1" dirty="0">
              <a:solidFill>
                <a:srgbClr val="9E0000"/>
              </a:solidFill>
            </a:endParaRPr>
          </a:p>
        </p:txBody>
      </p:sp>
      <p:sp>
        <p:nvSpPr>
          <p:cNvPr id="2" name="Slide Number Placeholder 1"/>
          <p:cNvSpPr>
            <a:spLocks noGrp="1"/>
          </p:cNvSpPr>
          <p:nvPr>
            <p:ph type="sldNum" sz="quarter" idx="12"/>
          </p:nvPr>
        </p:nvSpPr>
        <p:spPr/>
        <p:txBody>
          <a:bodyPr/>
          <a:lstStyle/>
          <a:p>
            <a:fld id="{0B864D95-66BE-458A-BA2A-B49B98705F21}" type="slidenum">
              <a:rPr lang="en-US" smtClean="0"/>
              <a:t>2</a:t>
            </a:fld>
            <a:endParaRPr lang="en-US"/>
          </a:p>
        </p:txBody>
      </p:sp>
    </p:spTree>
    <p:extLst>
      <p:ext uri="{BB962C8B-B14F-4D97-AF65-F5344CB8AC3E}">
        <p14:creationId xmlns:p14="http://schemas.microsoft.com/office/powerpoint/2010/main" val="285723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7">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7">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7">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7">
                                            <p:txEl>
                                              <p:pRg st="9" end="9"/>
                                            </p:txEl>
                                          </p:spTgt>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nodeType="afterEffect">
                                  <p:stCondLst>
                                    <p:cond delay="500"/>
                                  </p:stCondLst>
                                  <p:childTnLst>
                                    <p:set>
                                      <p:cBhvr>
                                        <p:cTn id="36" dur="1" fill="hold">
                                          <p:stCondLst>
                                            <p:cond delay="0"/>
                                          </p:stCondLst>
                                        </p:cTn>
                                        <p:tgtEl>
                                          <p:spTgt spid="7">
                                            <p:txEl>
                                              <p:pRg st="10" end="10"/>
                                            </p:txEl>
                                          </p:spTgt>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500"/>
                                  </p:stCondLst>
                                  <p:childTnLst>
                                    <p:set>
                                      <p:cBhvr>
                                        <p:cTn id="39"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err="1" smtClean="0"/>
              <a:t>CometDocs</a:t>
            </a:r>
            <a:endParaRPr lang="en-US" dirty="0" smtClean="0"/>
          </a:p>
          <a:p>
            <a:pPr marL="0" indent="0">
              <a:buNone/>
            </a:pPr>
            <a:r>
              <a:rPr lang="en-US" sz="2800" dirty="0" smtClean="0"/>
              <a:t>One of many, and perhaps the easiest, way to deal with tables in PDFs.  See </a:t>
            </a:r>
            <a:r>
              <a:rPr lang="en-US" sz="2800" dirty="0" smtClean="0">
                <a:hlinkClick r:id="rId2"/>
              </a:rPr>
              <a:t>my longer discussion</a:t>
            </a:r>
            <a:r>
              <a:rPr lang="is-IS" sz="2800" dirty="0" smtClean="0">
                <a:hlinkClick r:id="rId2"/>
              </a:rPr>
              <a:t>…</a:t>
            </a:r>
            <a:endParaRPr lang="en-US" sz="2800" dirty="0" smtClean="0"/>
          </a:p>
          <a:p>
            <a:pPr marL="0" indent="0">
              <a:buNone/>
            </a:pP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a:xfrm>
            <a:off x="228600" y="6454775"/>
            <a:ext cx="2209800" cy="365125"/>
          </a:xfrm>
        </p:spPr>
        <p:txBody>
          <a:bodyPr/>
          <a:lstStyle/>
          <a:p>
            <a:r>
              <a:rPr lang="en-US" b="1" dirty="0" smtClean="0"/>
              <a:t>NICAR Denver – March 2016</a:t>
            </a:r>
            <a:endParaRPr lang="en-US" b="1" dirty="0"/>
          </a:p>
        </p:txBody>
      </p:sp>
      <p:sp>
        <p:nvSpPr>
          <p:cNvPr id="5" name="Slide Number Placeholder 4"/>
          <p:cNvSpPr>
            <a:spLocks noGrp="1"/>
          </p:cNvSpPr>
          <p:nvPr>
            <p:ph type="sldNum" sz="quarter" idx="12"/>
          </p:nvPr>
        </p:nvSpPr>
        <p:spPr/>
        <p:txBody>
          <a:bodyPr/>
          <a:lstStyle/>
          <a:p>
            <a:fld id="{0B864D95-66BE-458A-BA2A-B49B98705F21}" type="slidenum">
              <a:rPr lang="en-US" smtClean="0"/>
              <a:t>20</a:t>
            </a:fld>
            <a:endParaRPr lang="en-US"/>
          </a:p>
        </p:txBody>
      </p:sp>
    </p:spTree>
    <p:extLst>
      <p:ext uri="{BB962C8B-B14F-4D97-AF65-F5344CB8AC3E}">
        <p14:creationId xmlns:p14="http://schemas.microsoft.com/office/powerpoint/2010/main" val="2428933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p:txBody>
          <a:bodyPr/>
          <a:lstStyle/>
          <a:p>
            <a:r>
              <a:rPr lang="en-US" smtClean="0"/>
              <a:t>NICAR Denver – March 2016</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100"/>
            <a:ext cx="9144000" cy="6526725"/>
          </a:xfrm>
          <a:prstGeom prst="rect">
            <a:avLst/>
          </a:prstGeom>
        </p:spPr>
      </p:pic>
      <p:sp>
        <p:nvSpPr>
          <p:cNvPr id="6" name="Slide Number Placeholder 5"/>
          <p:cNvSpPr>
            <a:spLocks noGrp="1"/>
          </p:cNvSpPr>
          <p:nvPr>
            <p:ph type="sldNum" sz="quarter" idx="12"/>
          </p:nvPr>
        </p:nvSpPr>
        <p:spPr/>
        <p:txBody>
          <a:bodyPr/>
          <a:lstStyle/>
          <a:p>
            <a:fld id="{0B864D95-66BE-458A-BA2A-B49B98705F21}" type="slidenum">
              <a:rPr lang="en-US" smtClean="0"/>
              <a:t>21</a:t>
            </a:fld>
            <a:endParaRPr lang="en-US"/>
          </a:p>
        </p:txBody>
      </p:sp>
    </p:spTree>
    <p:extLst>
      <p:ext uri="{BB962C8B-B14F-4D97-AF65-F5344CB8AC3E}">
        <p14:creationId xmlns:p14="http://schemas.microsoft.com/office/powerpoint/2010/main" val="22026517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pPr marL="0" indent="0">
              <a:buNone/>
            </a:pP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a:xfrm>
            <a:off x="152400" y="6400800"/>
            <a:ext cx="2362200" cy="365125"/>
          </a:xfrm>
        </p:spPr>
        <p:txBody>
          <a:bodyPr/>
          <a:lstStyle/>
          <a:p>
            <a:r>
              <a:rPr lang="en-US" b="1" dirty="0" smtClean="0"/>
              <a:t>NICAR Denver – March 2016</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74638"/>
            <a:ext cx="8839200" cy="5408879"/>
          </a:xfrm>
          <a:prstGeom prst="rect">
            <a:avLst/>
          </a:prstGeom>
        </p:spPr>
      </p:pic>
      <p:sp>
        <p:nvSpPr>
          <p:cNvPr id="6" name="Slide Number Placeholder 5"/>
          <p:cNvSpPr>
            <a:spLocks noGrp="1"/>
          </p:cNvSpPr>
          <p:nvPr>
            <p:ph type="sldNum" sz="quarter" idx="12"/>
          </p:nvPr>
        </p:nvSpPr>
        <p:spPr/>
        <p:txBody>
          <a:bodyPr/>
          <a:lstStyle/>
          <a:p>
            <a:fld id="{0B864D95-66BE-458A-BA2A-B49B98705F21}" type="slidenum">
              <a:rPr lang="en-US" smtClean="0"/>
              <a:t>22</a:t>
            </a:fld>
            <a:endParaRPr lang="en-US"/>
          </a:p>
        </p:txBody>
      </p:sp>
    </p:spTree>
    <p:extLst>
      <p:ext uri="{BB962C8B-B14F-4D97-AF65-F5344CB8AC3E}">
        <p14:creationId xmlns:p14="http://schemas.microsoft.com/office/powerpoint/2010/main" val="41927666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r>
              <a:rPr lang="en-US" dirty="0" err="1" smtClean="0"/>
              <a:t>Import.IO</a:t>
            </a:r>
            <a:endParaRPr lang="en-US" dirty="0" smtClean="0"/>
          </a:p>
          <a:p>
            <a:pPr marL="0" indent="0">
              <a:buNone/>
            </a:pPr>
            <a:r>
              <a:rPr lang="en-US" sz="2800" dirty="0" smtClean="0"/>
              <a:t>There’s no full substitute for being able to program your own scraper. But tools such as this can work well in many cases.</a:t>
            </a:r>
          </a:p>
          <a:p>
            <a:pPr marL="0" indent="0">
              <a:buNone/>
            </a:pPr>
            <a:endParaRPr lang="en-US" sz="2800" dirty="0"/>
          </a:p>
          <a:p>
            <a:pPr marL="0" indent="0">
              <a:buNone/>
            </a:pPr>
            <a:r>
              <a:rPr lang="en-US" sz="2800" dirty="0" smtClean="0"/>
              <a:t>We’ll follow a </a:t>
            </a:r>
            <a:r>
              <a:rPr lang="en-US" sz="2800" dirty="0" smtClean="0">
                <a:hlinkClick r:id="rId2"/>
              </a:rPr>
              <a:t>tutorial</a:t>
            </a:r>
            <a:r>
              <a:rPr lang="en-US" sz="2800" dirty="0" smtClean="0"/>
              <a:t> I created…</a:t>
            </a: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a:xfrm>
            <a:off x="228600" y="6400800"/>
            <a:ext cx="2286000" cy="365125"/>
          </a:xfrm>
        </p:spPr>
        <p:txBody>
          <a:bodyPr/>
          <a:lstStyle/>
          <a:p>
            <a:r>
              <a:rPr lang="en-US" b="1" dirty="0" smtClean="0"/>
              <a:t>NICAR Denver – March 2016</a:t>
            </a:r>
            <a:endParaRPr lang="en-US" b="1" dirty="0"/>
          </a:p>
        </p:txBody>
      </p:sp>
      <p:sp>
        <p:nvSpPr>
          <p:cNvPr id="5" name="Slide Number Placeholder 4"/>
          <p:cNvSpPr>
            <a:spLocks noGrp="1"/>
          </p:cNvSpPr>
          <p:nvPr>
            <p:ph type="sldNum" sz="quarter" idx="12"/>
          </p:nvPr>
        </p:nvSpPr>
        <p:spPr/>
        <p:txBody>
          <a:bodyPr/>
          <a:lstStyle/>
          <a:p>
            <a:fld id="{0B864D95-66BE-458A-BA2A-B49B98705F21}" type="slidenum">
              <a:rPr lang="en-US" smtClean="0"/>
              <a:t>23</a:t>
            </a:fld>
            <a:endParaRPr lang="en-US"/>
          </a:p>
        </p:txBody>
      </p:sp>
    </p:spTree>
    <p:extLst>
      <p:ext uri="{BB962C8B-B14F-4D97-AF65-F5344CB8AC3E}">
        <p14:creationId xmlns:p14="http://schemas.microsoft.com/office/powerpoint/2010/main" val="7566887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Scraping w/o Programming</a:t>
            </a:r>
            <a:endParaRPr lang="en-US" dirty="0"/>
          </a:p>
        </p:txBody>
      </p:sp>
      <p:sp>
        <p:nvSpPr>
          <p:cNvPr id="3" name="Text Placeholder 2"/>
          <p:cNvSpPr>
            <a:spLocks noGrp="1"/>
          </p:cNvSpPr>
          <p:nvPr>
            <p:ph type="body" idx="1"/>
          </p:nvPr>
        </p:nvSpPr>
        <p:spPr/>
        <p:txBody>
          <a:bodyPr/>
          <a:lstStyle/>
          <a:p>
            <a:r>
              <a:rPr lang="en-US" dirty="0" smtClean="0"/>
              <a:t>GRAND FINALE</a:t>
            </a:r>
          </a:p>
          <a:p>
            <a:pPr marL="0" indent="0">
              <a:buNone/>
            </a:pPr>
            <a:r>
              <a:rPr lang="en-US" sz="2800" dirty="0" smtClean="0"/>
              <a:t>Scrape data from a map! </a:t>
            </a:r>
          </a:p>
          <a:p>
            <a:pPr marL="0" indent="0">
              <a:buNone/>
            </a:pPr>
            <a:r>
              <a:rPr lang="en-US" sz="2800" dirty="0" smtClean="0"/>
              <a:t>Convert webby xml data to easier to deal with CSV!</a:t>
            </a:r>
          </a:p>
          <a:p>
            <a:pPr marL="0" indent="0">
              <a:buNone/>
            </a:pPr>
            <a:r>
              <a:rPr lang="en-US" sz="2800" dirty="0" smtClean="0"/>
              <a:t>Bonus: Convert some </a:t>
            </a:r>
            <a:r>
              <a:rPr lang="en-US" sz="2800" dirty="0" err="1" smtClean="0"/>
              <a:t>json</a:t>
            </a:r>
            <a:r>
              <a:rPr lang="en-US" sz="2800" dirty="0" smtClean="0"/>
              <a:t> too!</a:t>
            </a:r>
          </a:p>
          <a:p>
            <a:pPr marL="0" indent="0">
              <a:buNone/>
            </a:pPr>
            <a:endParaRPr lang="en-US" sz="2800" dirty="0"/>
          </a:p>
          <a:p>
            <a:pPr marL="0" indent="0">
              <a:buNone/>
            </a:pPr>
            <a:r>
              <a:rPr lang="en-US" sz="2800" dirty="0" smtClean="0"/>
              <a:t>We’ll follow an </a:t>
            </a:r>
            <a:r>
              <a:rPr lang="en-US" sz="2800" dirty="0" smtClean="0">
                <a:hlinkClick r:id="rId3"/>
              </a:rPr>
              <a:t>example I created </a:t>
            </a:r>
            <a:r>
              <a:rPr lang="en-US" sz="2800" dirty="0" smtClean="0"/>
              <a:t>for  a class I taught last year</a:t>
            </a:r>
            <a:r>
              <a:rPr lang="is-IS" sz="2800" dirty="0" smtClean="0"/>
              <a:t>….</a:t>
            </a:r>
            <a:endParaRPr lang="en-US" sz="2800" dirty="0"/>
          </a:p>
          <a:p>
            <a:pPr marL="0" indent="0">
              <a:buNone/>
            </a:pPr>
            <a:endParaRPr lang="en-US" sz="2800" dirty="0" smtClean="0"/>
          </a:p>
          <a:p>
            <a:pPr marL="0" indent="0">
              <a:buNone/>
            </a:pPr>
            <a:endParaRPr lang="en-US" sz="2800" dirty="0"/>
          </a:p>
        </p:txBody>
      </p:sp>
      <p:sp>
        <p:nvSpPr>
          <p:cNvPr id="4" name="Footer Placeholder 3"/>
          <p:cNvSpPr>
            <a:spLocks noGrp="1"/>
          </p:cNvSpPr>
          <p:nvPr>
            <p:ph type="ftr" sz="quarter" idx="11"/>
          </p:nvPr>
        </p:nvSpPr>
        <p:spPr>
          <a:xfrm>
            <a:off x="304800" y="6416675"/>
            <a:ext cx="2133600" cy="365125"/>
          </a:xfrm>
        </p:spPr>
        <p:txBody>
          <a:bodyPr/>
          <a:lstStyle/>
          <a:p>
            <a:r>
              <a:rPr lang="en-US" b="1" dirty="0" smtClean="0"/>
              <a:t>NICAR Denver – March 2016</a:t>
            </a:r>
            <a:endParaRPr lang="en-US" b="1" dirty="0"/>
          </a:p>
        </p:txBody>
      </p:sp>
      <p:sp>
        <p:nvSpPr>
          <p:cNvPr id="5" name="Slide Number Placeholder 4"/>
          <p:cNvSpPr>
            <a:spLocks noGrp="1"/>
          </p:cNvSpPr>
          <p:nvPr>
            <p:ph type="sldNum" sz="quarter" idx="12"/>
          </p:nvPr>
        </p:nvSpPr>
        <p:spPr/>
        <p:txBody>
          <a:bodyPr/>
          <a:lstStyle/>
          <a:p>
            <a:fld id="{0B864D95-66BE-458A-BA2A-B49B98705F21}" type="slidenum">
              <a:rPr lang="en-US" smtClean="0"/>
              <a:t>24</a:t>
            </a:fld>
            <a:endParaRPr lang="en-US"/>
          </a:p>
        </p:txBody>
      </p:sp>
    </p:spTree>
    <p:extLst>
      <p:ext uri="{BB962C8B-B14F-4D97-AF65-F5344CB8AC3E}">
        <p14:creationId xmlns:p14="http://schemas.microsoft.com/office/powerpoint/2010/main" val="32516421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8600" y="914400"/>
            <a:ext cx="8229600" cy="2057400"/>
          </a:xfrm>
        </p:spPr>
        <p:txBody>
          <a:bodyPr>
            <a:noAutofit/>
          </a:bodyPr>
          <a:lstStyle/>
          <a:p>
            <a:pPr marL="0" indent="0">
              <a:buNone/>
            </a:pPr>
            <a:r>
              <a:rPr lang="en-US" sz="4000" b="1" dirty="0" smtClean="0">
                <a:solidFill>
                  <a:srgbClr val="9E0000"/>
                </a:solidFill>
              </a:rPr>
              <a:t>Thanks to…</a:t>
            </a:r>
          </a:p>
          <a:p>
            <a:pPr marL="742950" indent="111125"/>
            <a:r>
              <a:rPr lang="en-US" sz="4000" b="1" dirty="0" err="1" smtClean="0"/>
              <a:t>Griff</a:t>
            </a:r>
            <a:r>
              <a:rPr lang="en-US" sz="4000" b="1" dirty="0" smtClean="0"/>
              <a:t> Palmer</a:t>
            </a:r>
          </a:p>
          <a:p>
            <a:pPr marL="742950" lvl="2" indent="111125"/>
            <a:r>
              <a:rPr lang="en-US" sz="4000" b="1" dirty="0" smtClean="0"/>
              <a:t>Peter </a:t>
            </a:r>
            <a:r>
              <a:rPr lang="en-US" sz="4000" b="1" dirty="0"/>
              <a:t>Verweij</a:t>
            </a:r>
          </a:p>
        </p:txBody>
      </p:sp>
      <p:sp>
        <p:nvSpPr>
          <p:cNvPr id="5" name="Footer Placeholder 4"/>
          <p:cNvSpPr>
            <a:spLocks noGrp="1"/>
          </p:cNvSpPr>
          <p:nvPr>
            <p:ph type="ftr" sz="quarter" idx="11"/>
          </p:nvPr>
        </p:nvSpPr>
        <p:spPr/>
        <p:txBody>
          <a:bodyPr/>
          <a:lstStyle/>
          <a:p>
            <a:r>
              <a:rPr lang="en-US" dirty="0" smtClean="0"/>
              <a:t>NICAR Denver – March 2016</a:t>
            </a:r>
            <a:endParaRPr lang="en-US" dirty="0"/>
          </a:p>
        </p:txBody>
      </p:sp>
      <p:sp>
        <p:nvSpPr>
          <p:cNvPr id="2" name="Title 1"/>
          <p:cNvSpPr>
            <a:spLocks noGrp="1"/>
          </p:cNvSpPr>
          <p:nvPr>
            <p:ph type="title"/>
          </p:nvPr>
        </p:nvSpPr>
        <p:spPr>
          <a:xfrm>
            <a:off x="304800" y="762000"/>
            <a:ext cx="8229600" cy="4572000"/>
          </a:xfrm>
          <a:solidFill>
            <a:schemeClr val="bg1">
              <a:lumMod val="75000"/>
            </a:schemeClr>
          </a:solidFill>
        </p:spPr>
        <p:txBody>
          <a:bodyPr>
            <a:noAutofit/>
          </a:bodyPr>
          <a:lstStyle/>
          <a:p>
            <a:r>
              <a:rPr lang="en-US" sz="6600" b="1" dirty="0" smtClean="0">
                <a:solidFill>
                  <a:srgbClr val="9E0000"/>
                </a:solidFill>
              </a:rPr>
              <a:t>Question time…</a:t>
            </a:r>
            <a:endParaRPr lang="en-US" sz="6600" b="1" dirty="0">
              <a:solidFill>
                <a:srgbClr val="9E0000"/>
              </a:solidFill>
            </a:endParaRPr>
          </a:p>
        </p:txBody>
      </p:sp>
      <p:sp>
        <p:nvSpPr>
          <p:cNvPr id="3" name="Slide Number Placeholder 2"/>
          <p:cNvSpPr>
            <a:spLocks noGrp="1"/>
          </p:cNvSpPr>
          <p:nvPr>
            <p:ph type="sldNum" sz="quarter" idx="12"/>
          </p:nvPr>
        </p:nvSpPr>
        <p:spPr/>
        <p:txBody>
          <a:bodyPr/>
          <a:lstStyle/>
          <a:p>
            <a:fld id="{85EF0B06-267C-4089-AFBC-B31517EA8292}" type="slidenum">
              <a:rPr lang="en-US" smtClean="0"/>
              <a:t>25</a:t>
            </a:fld>
            <a:endParaRPr lang="en-US"/>
          </a:p>
        </p:txBody>
      </p:sp>
    </p:spTree>
    <p:extLst>
      <p:ext uri="{BB962C8B-B14F-4D97-AF65-F5344CB8AC3E}">
        <p14:creationId xmlns:p14="http://schemas.microsoft.com/office/powerpoint/2010/main" val="375858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09600" y="1905000"/>
            <a:ext cx="7772400" cy="784225"/>
          </a:xfrm>
        </p:spPr>
        <p:txBody>
          <a:bodyPr>
            <a:normAutofit fontScale="90000"/>
          </a:bodyPr>
          <a:lstStyle/>
          <a:p>
            <a:pPr algn="l"/>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sz="6000" b="1" dirty="0" smtClean="0">
                <a:solidFill>
                  <a:srgbClr val="9E0000"/>
                </a:solidFill>
              </a:rPr>
              <a:t>Web </a:t>
            </a:r>
            <a:r>
              <a:rPr lang="en-US" sz="6000" b="1" dirty="0">
                <a:solidFill>
                  <a:srgbClr val="9E0000"/>
                </a:solidFill>
              </a:rPr>
              <a:t>scraping without programming</a:t>
            </a:r>
            <a:r>
              <a:rPr lang="en-US" sz="4900" dirty="0" smtClean="0"/>
              <a:t/>
            </a:r>
            <a:br>
              <a:rPr lang="en-US" sz="4900" dirty="0" smtClean="0"/>
            </a:br>
            <a:r>
              <a:rPr lang="en-US" dirty="0" smtClean="0"/>
              <a:t/>
            </a:r>
            <a:br>
              <a:rPr lang="en-US" dirty="0" smtClean="0"/>
            </a:br>
            <a:r>
              <a:rPr lang="en-US" dirty="0" smtClean="0">
                <a:solidFill>
                  <a:schemeClr val="tx1"/>
                </a:solidFill>
              </a:rPr>
              <a:t>Speakers</a:t>
            </a:r>
            <a:r>
              <a:rPr lang="en-US" dirty="0" smtClean="0">
                <a:solidFill>
                  <a:schemeClr val="tx1"/>
                </a:solidFill>
              </a:rPr>
              <a:t>:</a:t>
            </a:r>
            <a:r>
              <a:rPr lang="en-US" dirty="0" smtClean="0"/>
              <a:t> </a:t>
            </a:r>
            <a:br>
              <a:rPr lang="en-US" dirty="0" smtClean="0"/>
            </a:br>
            <a:r>
              <a:rPr lang="en-US" sz="3600" dirty="0" smtClean="0">
                <a:solidFill>
                  <a:schemeClr val="tx1"/>
                </a:solidFill>
              </a:rPr>
              <a:t>Robert </a:t>
            </a:r>
            <a:r>
              <a:rPr lang="en-US" sz="3600" dirty="0" err="1" smtClean="0">
                <a:solidFill>
                  <a:schemeClr val="tx1"/>
                </a:solidFill>
              </a:rPr>
              <a:t>Gebeloff</a:t>
            </a:r>
            <a:r>
              <a:rPr lang="en-US" sz="3600" dirty="0" smtClean="0">
                <a:solidFill>
                  <a:schemeClr val="tx1"/>
                </a:solidFill>
              </a:rPr>
              <a:t> – rgebeloff@nytimes.com</a:t>
            </a:r>
            <a:r>
              <a:rPr lang="en-US" sz="3600" dirty="0">
                <a:solidFill>
                  <a:schemeClr val="tx1"/>
                </a:solidFill>
              </a:rPr>
              <a:t/>
            </a:r>
            <a:br>
              <a:rPr lang="en-US" sz="3600" dirty="0">
                <a:solidFill>
                  <a:schemeClr val="tx1"/>
                </a:solidFill>
              </a:rPr>
            </a:br>
            <a:r>
              <a:rPr lang="en-US" sz="3600" dirty="0" smtClean="0">
                <a:solidFill>
                  <a:schemeClr val="tx1"/>
                </a:solidFill>
              </a:rPr>
              <a:t>Tom Johnson – tom@jtjohnson.com</a:t>
            </a:r>
            <a:r>
              <a:rPr lang="en-US" sz="4000" dirty="0" smtClean="0">
                <a:solidFill>
                  <a:schemeClr val="tx1"/>
                </a:solidFill>
              </a:rPr>
              <a:t/>
            </a:r>
            <a:br>
              <a:rPr lang="en-US" sz="4000" dirty="0" smtClean="0">
                <a:solidFill>
                  <a:schemeClr val="tx1"/>
                </a:solidFill>
              </a:rPr>
            </a:br>
            <a:r>
              <a:rPr lang="en-US" sz="2200" dirty="0" smtClean="0">
                <a:solidFill>
                  <a:schemeClr val="tx1"/>
                </a:solidFill>
              </a:rPr>
              <a:t>All </a:t>
            </a:r>
            <a:r>
              <a:rPr lang="en-US" sz="2200" dirty="0">
                <a:solidFill>
                  <a:schemeClr val="tx1"/>
                </a:solidFill>
              </a:rPr>
              <a:t>materials</a:t>
            </a:r>
            <a:r>
              <a:rPr lang="en-US" sz="2200" dirty="0" smtClean="0">
                <a:solidFill>
                  <a:schemeClr val="tx1"/>
                </a:solidFill>
              </a:rPr>
              <a:t>: </a:t>
            </a:r>
            <a:r>
              <a:rPr lang="en-US" sz="2200" dirty="0" smtClean="0">
                <a:solidFill>
                  <a:schemeClr val="tx1"/>
                </a:solidFill>
                <a:hlinkClick r:id="rId3"/>
              </a:rPr>
              <a:t>https</a:t>
            </a:r>
            <a:r>
              <a:rPr lang="en-US" sz="2200" dirty="0">
                <a:solidFill>
                  <a:schemeClr val="tx1"/>
                </a:solidFill>
                <a:hlinkClick r:id="rId3"/>
              </a:rPr>
              <a:t>://github.com/gebelo/nicar2016</a:t>
            </a:r>
            <a:endParaRPr lang="en-US" sz="2200" dirty="0">
              <a:solidFill>
                <a:schemeClr val="tx1"/>
              </a:solidFill>
            </a:endParaRPr>
          </a:p>
        </p:txBody>
      </p:sp>
      <p:sp>
        <p:nvSpPr>
          <p:cNvPr id="3" name="Subtitle 2"/>
          <p:cNvSpPr>
            <a:spLocks noGrp="1"/>
          </p:cNvSpPr>
          <p:nvPr>
            <p:ph type="subTitle" idx="1"/>
          </p:nvPr>
        </p:nvSpPr>
        <p:spPr/>
        <p:txBody>
          <a:bodyPr/>
          <a:lstStyle/>
          <a:p>
            <a:endParaRPr lang="en-US" dirty="0"/>
          </a:p>
        </p:txBody>
      </p:sp>
      <p:sp>
        <p:nvSpPr>
          <p:cNvPr id="12" name="Footer Placeholder 11"/>
          <p:cNvSpPr>
            <a:spLocks noGrp="1"/>
          </p:cNvSpPr>
          <p:nvPr>
            <p:ph type="ftr" sz="quarter" idx="11"/>
          </p:nvPr>
        </p:nvSpPr>
        <p:spPr/>
        <p:txBody>
          <a:bodyPr/>
          <a:lstStyle/>
          <a:p>
            <a:r>
              <a:rPr lang="en-US" smtClean="0"/>
              <a:t>NICAR Denver – March 2016</a:t>
            </a:r>
            <a:endParaRPr lang="en-US"/>
          </a:p>
        </p:txBody>
      </p:sp>
      <p:sp>
        <p:nvSpPr>
          <p:cNvPr id="2" name="Slide Number Placeholder 1"/>
          <p:cNvSpPr>
            <a:spLocks noGrp="1"/>
          </p:cNvSpPr>
          <p:nvPr>
            <p:ph type="sldNum" sz="quarter" idx="12"/>
          </p:nvPr>
        </p:nvSpPr>
        <p:spPr/>
        <p:txBody>
          <a:bodyPr/>
          <a:lstStyle/>
          <a:p>
            <a:fld id="{85EF0B06-267C-4089-AFBC-B31517EA8292}" type="slidenum">
              <a:rPr lang="en-US" sz="1600" b="1" smtClean="0">
                <a:solidFill>
                  <a:srgbClr val="9E0000"/>
                </a:solidFill>
              </a:rPr>
              <a:t>26</a:t>
            </a:fld>
            <a:endParaRPr lang="en-US" sz="1600" b="1" dirty="0">
              <a:solidFill>
                <a:srgbClr val="9E0000"/>
              </a:solidFill>
            </a:endParaRPr>
          </a:p>
        </p:txBody>
      </p:sp>
      <p:sp>
        <p:nvSpPr>
          <p:cNvPr id="13" name="TextBox 12"/>
          <p:cNvSpPr txBox="1"/>
          <p:nvPr/>
        </p:nvSpPr>
        <p:spPr>
          <a:xfrm>
            <a:off x="380998" y="6455226"/>
            <a:ext cx="2883482" cy="369332"/>
          </a:xfrm>
          <a:prstGeom prst="rect">
            <a:avLst/>
          </a:prstGeom>
          <a:noFill/>
        </p:spPr>
        <p:txBody>
          <a:bodyPr wrap="none" rtlCol="0">
            <a:spAutoFit/>
          </a:bodyPr>
          <a:lstStyle/>
          <a:p>
            <a:r>
              <a:rPr lang="en-US" b="1" dirty="0" smtClean="0">
                <a:solidFill>
                  <a:srgbClr val="9E0000"/>
                </a:solidFill>
              </a:rPr>
              <a:t>NICAR Denver – March 2016</a:t>
            </a:r>
            <a:endParaRPr lang="en-US" b="1" dirty="0">
              <a:solidFill>
                <a:srgbClr val="9E0000"/>
              </a:solidFill>
            </a:endParaRPr>
          </a:p>
        </p:txBody>
      </p:sp>
    </p:spTree>
    <p:extLst>
      <p:ext uri="{BB962C8B-B14F-4D97-AF65-F5344CB8AC3E}">
        <p14:creationId xmlns:p14="http://schemas.microsoft.com/office/powerpoint/2010/main" val="1198120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What the ????</a:t>
            </a:r>
            <a:endParaRPr lang="en-US" dirty="0"/>
          </a:p>
        </p:txBody>
      </p:sp>
      <p:sp>
        <p:nvSpPr>
          <p:cNvPr id="7" name="Text Placeholder 6"/>
          <p:cNvSpPr>
            <a:spLocks noGrp="1"/>
          </p:cNvSpPr>
          <p:nvPr>
            <p:ph type="body" idx="1"/>
          </p:nvPr>
        </p:nvSpPr>
        <p:spPr/>
        <p:txBody>
          <a:bodyPr>
            <a:normAutofit/>
          </a:bodyPr>
          <a:lstStyle/>
          <a:p>
            <a:r>
              <a:rPr lang="en-US" dirty="0"/>
              <a:t>Web scraping: </a:t>
            </a:r>
            <a:r>
              <a:rPr lang="en-US" dirty="0" smtClean="0"/>
              <a:t>“</a:t>
            </a:r>
            <a:r>
              <a:rPr lang="en-US" sz="3000" i="1" dirty="0" smtClean="0"/>
              <a:t>…the </a:t>
            </a:r>
            <a:r>
              <a:rPr lang="en-US" sz="3000" i="1" dirty="0"/>
              <a:t>act of taking content from a website with the intent of using it for purposes </a:t>
            </a:r>
            <a:r>
              <a:rPr lang="en-US" sz="3000" i="1" u="sng" dirty="0"/>
              <a:t>outside</a:t>
            </a:r>
            <a:r>
              <a:rPr lang="en-US" sz="3000" i="1" dirty="0"/>
              <a:t> the direct control of the site owner</a:t>
            </a:r>
            <a:r>
              <a:rPr lang="en-US" sz="3000" i="1" dirty="0" smtClean="0"/>
              <a:t>.” </a:t>
            </a:r>
            <a:br>
              <a:rPr lang="en-US" sz="3000" i="1" dirty="0" smtClean="0"/>
            </a:br>
            <a:endParaRPr lang="en-US" sz="3000" i="1" dirty="0" smtClean="0"/>
          </a:p>
          <a:p>
            <a:r>
              <a:rPr lang="en-US" sz="3000" i="1" dirty="0" smtClean="0"/>
              <a:t>Consider dual or LARGE monitors</a:t>
            </a:r>
          </a:p>
          <a:p>
            <a:pPr marL="0" indent="0">
              <a:buNone/>
            </a:pPr>
            <a:endParaRPr lang="en-US" sz="3000" i="1" dirty="0"/>
          </a:p>
        </p:txBody>
      </p:sp>
      <p:sp>
        <p:nvSpPr>
          <p:cNvPr id="9" name="TextBox 8"/>
          <p:cNvSpPr txBox="1"/>
          <p:nvPr/>
        </p:nvSpPr>
        <p:spPr>
          <a:xfrm>
            <a:off x="380998" y="6455226"/>
            <a:ext cx="2883482" cy="369332"/>
          </a:xfrm>
          <a:prstGeom prst="rect">
            <a:avLst/>
          </a:prstGeom>
          <a:noFill/>
        </p:spPr>
        <p:txBody>
          <a:bodyPr wrap="none" rtlCol="0">
            <a:spAutoFit/>
          </a:bodyPr>
          <a:lstStyle/>
          <a:p>
            <a:r>
              <a:rPr lang="en-US" b="1" dirty="0" smtClean="0">
                <a:solidFill>
                  <a:srgbClr val="9E0000"/>
                </a:solidFill>
              </a:rPr>
              <a:t>NICAR Denver – March 2016</a:t>
            </a:r>
            <a:endParaRPr lang="en-US" b="1" dirty="0">
              <a:solidFill>
                <a:srgbClr val="9E0000"/>
              </a:solidFill>
            </a:endParaRPr>
          </a:p>
        </p:txBody>
      </p:sp>
      <p:sp>
        <p:nvSpPr>
          <p:cNvPr id="2" name="Slide Number Placeholder 1"/>
          <p:cNvSpPr>
            <a:spLocks noGrp="1"/>
          </p:cNvSpPr>
          <p:nvPr>
            <p:ph type="sldNum" sz="quarter" idx="12"/>
          </p:nvPr>
        </p:nvSpPr>
        <p:spPr>
          <a:xfrm>
            <a:off x="8229600" y="6400800"/>
            <a:ext cx="457200" cy="365125"/>
          </a:xfrm>
        </p:spPr>
        <p:txBody>
          <a:bodyPr/>
          <a:lstStyle/>
          <a:p>
            <a:fld id="{0B864D95-66BE-458A-BA2A-B49B98705F21}" type="slidenum">
              <a:rPr lang="en-US" smtClean="0"/>
              <a:t>3</a:t>
            </a:fld>
            <a:endParaRPr lang="en-US" dirty="0"/>
          </a:p>
        </p:txBody>
      </p:sp>
    </p:spTree>
    <p:extLst>
      <p:ext uri="{BB962C8B-B14F-4D97-AF65-F5344CB8AC3E}">
        <p14:creationId xmlns:p14="http://schemas.microsoft.com/office/powerpoint/2010/main" val="32279914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5105400" cy="639762"/>
          </a:xfrm>
        </p:spPr>
        <p:txBody>
          <a:bodyPr>
            <a:normAutofit fontScale="90000"/>
          </a:bodyPr>
          <a:lstStyle/>
          <a:p>
            <a:r>
              <a:rPr lang="en-US" dirty="0" smtClean="0"/>
              <a:t>Large or Dual Monitors</a:t>
            </a:r>
            <a:endParaRPr lang="en-US" dirty="0"/>
          </a:p>
        </p:txBody>
      </p:sp>
      <p:sp>
        <p:nvSpPr>
          <p:cNvPr id="6" name="Text Placeholder 5"/>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a:xfrm>
            <a:off x="251012" y="6400800"/>
            <a:ext cx="1676400" cy="365125"/>
          </a:xfrm>
        </p:spPr>
        <p:txBody>
          <a:bodyPr/>
          <a:lstStyle/>
          <a:p>
            <a:r>
              <a:rPr lang="en-US" b="1" smtClean="0"/>
              <a:t>NICAR Denver – March 2016</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7721384" cy="3119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14400"/>
            <a:ext cx="8305800"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0B864D95-66BE-458A-BA2A-B49B98705F21}" type="slidenum">
              <a:rPr lang="en-US" smtClean="0"/>
              <a:t>4</a:t>
            </a:fld>
            <a:endParaRPr lang="en-US"/>
          </a:p>
        </p:txBody>
      </p:sp>
    </p:spTree>
    <p:extLst>
      <p:ext uri="{BB962C8B-B14F-4D97-AF65-F5344CB8AC3E}">
        <p14:creationId xmlns:p14="http://schemas.microsoft.com/office/powerpoint/2010/main" val="114811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normAutofit fontScale="90000"/>
          </a:bodyPr>
          <a:lstStyle/>
          <a:p>
            <a:pPr algn="l"/>
            <a:r>
              <a:rPr lang="en-US" sz="3600" b="1" dirty="0" smtClean="0">
                <a:solidFill>
                  <a:srgbClr val="9E0000"/>
                </a:solidFill>
              </a:rPr>
              <a:t>Dual Windows: Code and Results</a:t>
            </a:r>
            <a:endParaRPr lang="en-US" sz="3600" b="1" dirty="0">
              <a:solidFill>
                <a:srgbClr val="9E0000"/>
              </a:solidFill>
            </a:endParaRPr>
          </a:p>
        </p:txBody>
      </p:sp>
      <p:sp>
        <p:nvSpPr>
          <p:cNvPr id="4" name="Footer Placeholder 3"/>
          <p:cNvSpPr>
            <a:spLocks noGrp="1"/>
          </p:cNvSpPr>
          <p:nvPr>
            <p:ph type="ftr" sz="quarter" idx="11"/>
          </p:nvPr>
        </p:nvSpPr>
        <p:spPr/>
        <p:txBody>
          <a:bodyPr/>
          <a:lstStyle/>
          <a:p>
            <a:r>
              <a:rPr lang="en-US" smtClean="0"/>
              <a:t>NICAR Denver – March 2016</a:t>
            </a:r>
            <a:endParaRPr lang="en-US"/>
          </a:p>
        </p:txBody>
      </p:sp>
      <p:pic>
        <p:nvPicPr>
          <p:cNvPr id="1027"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28600" y="914400"/>
            <a:ext cx="4038600" cy="3193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495799" y="1066800"/>
            <a:ext cx="443429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999" y="838200"/>
            <a:ext cx="7153275"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85EF0B06-267C-4089-AFBC-B31517EA8292}" type="slidenum">
              <a:rPr lang="en-US" smtClean="0"/>
              <a:t>5</a:t>
            </a:fld>
            <a:endParaRPr lang="en-US"/>
          </a:p>
        </p:txBody>
      </p:sp>
    </p:spTree>
    <p:extLst>
      <p:ext uri="{BB962C8B-B14F-4D97-AF65-F5344CB8AC3E}">
        <p14:creationId xmlns:p14="http://schemas.microsoft.com/office/powerpoint/2010/main" val="172248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Process and tips…</a:t>
            </a:r>
            <a:endParaRPr lang="en-US" dirty="0"/>
          </a:p>
        </p:txBody>
      </p:sp>
      <p:sp>
        <p:nvSpPr>
          <p:cNvPr id="6" name="Text Placeholder 5"/>
          <p:cNvSpPr>
            <a:spLocks noGrp="1"/>
          </p:cNvSpPr>
          <p:nvPr>
            <p:ph type="body" idx="1"/>
          </p:nvPr>
        </p:nvSpPr>
        <p:spPr/>
        <p:txBody>
          <a:bodyPr/>
          <a:lstStyle/>
          <a:p>
            <a:r>
              <a:rPr lang="en-US" dirty="0" smtClean="0"/>
              <a:t>NEVER work on downloaded, </a:t>
            </a:r>
            <a:r>
              <a:rPr lang="en-US" u="sng" dirty="0" smtClean="0"/>
              <a:t>original</a:t>
            </a:r>
            <a:r>
              <a:rPr lang="en-US" dirty="0" smtClean="0"/>
              <a:t> files.  Always a copy(</a:t>
            </a:r>
            <a:r>
              <a:rPr lang="en-US" dirty="0" err="1" smtClean="0"/>
              <a:t>ies</a:t>
            </a:r>
            <a:r>
              <a:rPr lang="en-US" dirty="0" smtClean="0"/>
              <a:t>)</a:t>
            </a:r>
          </a:p>
        </p:txBody>
      </p:sp>
      <p:sp>
        <p:nvSpPr>
          <p:cNvPr id="4" name="Footer Placeholder 3"/>
          <p:cNvSpPr>
            <a:spLocks noGrp="1"/>
          </p:cNvSpPr>
          <p:nvPr>
            <p:ph type="ftr" sz="quarter" idx="11"/>
          </p:nvPr>
        </p:nvSpPr>
        <p:spPr>
          <a:xfrm>
            <a:off x="152400" y="6454775"/>
            <a:ext cx="2514600" cy="365125"/>
          </a:xfrm>
        </p:spPr>
        <p:txBody>
          <a:bodyPr/>
          <a:lstStyle/>
          <a:p>
            <a:r>
              <a:rPr lang="en-US" b="1" dirty="0" smtClean="0"/>
              <a:t>NICAR Denver – March 2016</a:t>
            </a:r>
            <a:endParaRPr lang="en-US" b="1" dirty="0"/>
          </a:p>
        </p:txBody>
      </p:sp>
      <p:sp>
        <p:nvSpPr>
          <p:cNvPr id="2" name="Slide Number Placeholder 1"/>
          <p:cNvSpPr>
            <a:spLocks noGrp="1"/>
          </p:cNvSpPr>
          <p:nvPr>
            <p:ph type="sldNum" sz="quarter" idx="12"/>
          </p:nvPr>
        </p:nvSpPr>
        <p:spPr/>
        <p:txBody>
          <a:bodyPr/>
          <a:lstStyle/>
          <a:p>
            <a:fld id="{0B864D95-66BE-458A-BA2A-B49B98705F21}" type="slidenum">
              <a:rPr lang="en-US" smtClean="0"/>
              <a:t>6</a:t>
            </a:fld>
            <a:endParaRPr lang="en-US"/>
          </a:p>
        </p:txBody>
      </p:sp>
    </p:spTree>
    <p:extLst>
      <p:ext uri="{BB962C8B-B14F-4D97-AF65-F5344CB8AC3E}">
        <p14:creationId xmlns:p14="http://schemas.microsoft.com/office/powerpoint/2010/main" val="42231156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3434" y="3200400"/>
            <a:ext cx="4267200" cy="639762"/>
          </a:xfrm>
        </p:spPr>
        <p:txBody>
          <a:bodyPr>
            <a:normAutofit fontScale="90000"/>
          </a:bodyPr>
          <a:lstStyle/>
          <a:p>
            <a:r>
              <a:rPr lang="en-US" dirty="0" smtClean="0"/>
              <a:t>Maintain Lab book</a:t>
            </a:r>
            <a:endParaRPr lang="en-US" dirty="0"/>
          </a:p>
        </p:txBody>
      </p:sp>
      <p:sp>
        <p:nvSpPr>
          <p:cNvPr id="6" name="Text Placeholder 5"/>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a:xfrm>
            <a:off x="304800" y="6454775"/>
            <a:ext cx="2057400" cy="365125"/>
          </a:xfrm>
        </p:spPr>
        <p:txBody>
          <a:bodyPr/>
          <a:lstStyle/>
          <a:p>
            <a:r>
              <a:rPr lang="en-US" b="1" dirty="0" smtClean="0"/>
              <a:t>NICAR Denver – March 2016</a:t>
            </a:r>
            <a:endParaRPr lang="en-US" b="1"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707678" y="1092922"/>
            <a:ext cx="5695372" cy="4271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0B864D95-66BE-458A-BA2A-B49B98705F21}" type="slidenum">
              <a:rPr lang="en-US" smtClean="0"/>
              <a:t>7</a:t>
            </a:fld>
            <a:endParaRPr lang="en-US"/>
          </a:p>
        </p:txBody>
      </p:sp>
    </p:spTree>
    <p:extLst>
      <p:ext uri="{BB962C8B-B14F-4D97-AF65-F5344CB8AC3E}">
        <p14:creationId xmlns:p14="http://schemas.microsoft.com/office/powerpoint/2010/main" val="10648256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Process and tips…</a:t>
            </a:r>
            <a:endParaRPr lang="en-US" dirty="0"/>
          </a:p>
        </p:txBody>
      </p:sp>
      <p:sp>
        <p:nvSpPr>
          <p:cNvPr id="6" name="Text Placeholder 5"/>
          <p:cNvSpPr>
            <a:spLocks noGrp="1"/>
          </p:cNvSpPr>
          <p:nvPr>
            <p:ph type="body" idx="1"/>
          </p:nvPr>
        </p:nvSpPr>
        <p:spPr/>
        <p:txBody>
          <a:bodyPr/>
          <a:lstStyle/>
          <a:p>
            <a:r>
              <a:rPr lang="en-US" dirty="0" smtClean="0"/>
              <a:t>NEVER work on downloaded, </a:t>
            </a:r>
            <a:r>
              <a:rPr lang="en-US" u="sng" dirty="0" smtClean="0"/>
              <a:t>original</a:t>
            </a:r>
            <a:r>
              <a:rPr lang="en-US" dirty="0" smtClean="0"/>
              <a:t> files.  Always a copy(</a:t>
            </a:r>
            <a:r>
              <a:rPr lang="en-US" dirty="0" err="1" smtClean="0"/>
              <a:t>ies</a:t>
            </a:r>
            <a:r>
              <a:rPr lang="en-US" dirty="0" smtClean="0"/>
              <a:t>)</a:t>
            </a:r>
          </a:p>
          <a:p>
            <a:r>
              <a:rPr lang="en-US" dirty="0" smtClean="0"/>
              <a:t>Consider version control</a:t>
            </a:r>
            <a:br>
              <a:rPr lang="en-US" dirty="0" smtClean="0"/>
            </a:br>
            <a:r>
              <a:rPr lang="en-US" sz="3600" dirty="0" smtClean="0"/>
              <a:t>…</a:t>
            </a:r>
            <a:r>
              <a:rPr lang="en-US" sz="3600" b="0" dirty="0"/>
              <a:t>is collaborative history tracking</a:t>
            </a:r>
            <a:r>
              <a:rPr lang="en-US" sz="3600" b="0" dirty="0" smtClean="0"/>
              <a:t>..”</a:t>
            </a:r>
          </a:p>
          <a:p>
            <a:pPr lvl="1"/>
            <a:r>
              <a:rPr lang="en-US" sz="3200" b="0" dirty="0" smtClean="0"/>
              <a:t>Vital if team effort</a:t>
            </a:r>
            <a:r>
              <a:rPr lang="en-US" sz="3200" b="0" dirty="0"/>
              <a:t> </a:t>
            </a:r>
            <a:endParaRPr lang="en-US" sz="3200" b="0" dirty="0" smtClean="0"/>
          </a:p>
          <a:p>
            <a:pPr lvl="1"/>
            <a:r>
              <a:rPr lang="en-US" sz="3200" b="0" dirty="0">
                <a:hlinkClick r:id="rId3"/>
              </a:rPr>
              <a:t>Comparison of version control </a:t>
            </a:r>
            <a:r>
              <a:rPr lang="en-US" sz="3200" b="0" dirty="0" smtClean="0">
                <a:hlinkClick r:id="rId3"/>
              </a:rPr>
              <a:t>software</a:t>
            </a:r>
            <a:r>
              <a:rPr lang="en-US" sz="3200" b="0" dirty="0" smtClean="0"/>
              <a:t> on Wikipedia</a:t>
            </a:r>
            <a:endParaRPr lang="en-US" sz="3200" b="0" dirty="0"/>
          </a:p>
          <a:p>
            <a:pPr lvl="1"/>
            <a:endParaRPr lang="en-US" sz="3200" dirty="0"/>
          </a:p>
        </p:txBody>
      </p:sp>
      <p:sp>
        <p:nvSpPr>
          <p:cNvPr id="4" name="Footer Placeholder 3"/>
          <p:cNvSpPr>
            <a:spLocks noGrp="1"/>
          </p:cNvSpPr>
          <p:nvPr>
            <p:ph type="ftr" sz="quarter" idx="11"/>
          </p:nvPr>
        </p:nvSpPr>
        <p:spPr/>
        <p:txBody>
          <a:bodyPr/>
          <a:lstStyle/>
          <a:p>
            <a:r>
              <a:rPr lang="en-US" smtClean="0"/>
              <a:t>NICAR Denver – March 2016</a:t>
            </a:r>
            <a:endParaRPr lang="en-US"/>
          </a:p>
        </p:txBody>
      </p:sp>
      <p:sp>
        <p:nvSpPr>
          <p:cNvPr id="2" name="Slide Number Placeholder 1"/>
          <p:cNvSpPr>
            <a:spLocks noGrp="1"/>
          </p:cNvSpPr>
          <p:nvPr>
            <p:ph type="sldNum" sz="quarter" idx="12"/>
          </p:nvPr>
        </p:nvSpPr>
        <p:spPr/>
        <p:txBody>
          <a:bodyPr/>
          <a:lstStyle/>
          <a:p>
            <a:fld id="{0B864D95-66BE-458A-BA2A-B49B98705F21}" type="slidenum">
              <a:rPr lang="en-US" smtClean="0"/>
              <a:pPr/>
              <a:t>8</a:t>
            </a:fld>
            <a:endParaRPr lang="en-US"/>
          </a:p>
        </p:txBody>
      </p:sp>
    </p:spTree>
    <p:extLst>
      <p:ext uri="{BB962C8B-B14F-4D97-AF65-F5344CB8AC3E}">
        <p14:creationId xmlns:p14="http://schemas.microsoft.com/office/powerpoint/2010/main" val="3597621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Process and tips…</a:t>
            </a:r>
            <a:endParaRPr lang="en-US" dirty="0"/>
          </a:p>
        </p:txBody>
      </p:sp>
      <p:sp>
        <p:nvSpPr>
          <p:cNvPr id="6" name="Text Placeholder 5"/>
          <p:cNvSpPr>
            <a:spLocks noGrp="1"/>
          </p:cNvSpPr>
          <p:nvPr>
            <p:ph type="body" idx="1"/>
          </p:nvPr>
        </p:nvSpPr>
        <p:spPr/>
        <p:txBody>
          <a:bodyPr/>
          <a:lstStyle/>
          <a:p>
            <a:r>
              <a:rPr lang="en-US" dirty="0" smtClean="0"/>
              <a:t>NEVER work on downloaded, </a:t>
            </a:r>
            <a:r>
              <a:rPr lang="en-US" u="sng" dirty="0" smtClean="0"/>
              <a:t>original</a:t>
            </a:r>
            <a:r>
              <a:rPr lang="en-US" dirty="0" smtClean="0"/>
              <a:t> files.  Always a copy(</a:t>
            </a:r>
            <a:r>
              <a:rPr lang="en-US" dirty="0" err="1" smtClean="0"/>
              <a:t>ies</a:t>
            </a:r>
            <a:r>
              <a:rPr lang="en-US" dirty="0" smtClean="0"/>
              <a:t>)</a:t>
            </a:r>
          </a:p>
          <a:p>
            <a:r>
              <a:rPr lang="en-US" dirty="0" smtClean="0"/>
              <a:t>Consider version control</a:t>
            </a:r>
            <a:br>
              <a:rPr lang="en-US" dirty="0" smtClean="0"/>
            </a:br>
            <a:r>
              <a:rPr lang="en-US" sz="3600" dirty="0" smtClean="0"/>
              <a:t>…</a:t>
            </a:r>
            <a:r>
              <a:rPr lang="en-US" sz="3600" b="0" dirty="0"/>
              <a:t>is collaborative history tracking</a:t>
            </a:r>
            <a:r>
              <a:rPr lang="en-US" sz="3600" b="0" dirty="0" smtClean="0"/>
              <a:t>..”</a:t>
            </a:r>
          </a:p>
          <a:p>
            <a:pPr lvl="1"/>
            <a:r>
              <a:rPr lang="en-US" sz="3200" b="0" dirty="0" smtClean="0"/>
              <a:t>Vital if team effort</a:t>
            </a:r>
            <a:r>
              <a:rPr lang="en-US" sz="3200" b="0" dirty="0"/>
              <a:t> </a:t>
            </a:r>
            <a:endParaRPr lang="en-US" sz="3200" b="0" dirty="0" smtClean="0"/>
          </a:p>
          <a:p>
            <a:pPr lvl="1"/>
            <a:r>
              <a:rPr lang="en-US" sz="3200" b="0" dirty="0">
                <a:hlinkClick r:id="rId3"/>
              </a:rPr>
              <a:t>Comparison of version control </a:t>
            </a:r>
            <a:r>
              <a:rPr lang="en-US" sz="3200" b="0" dirty="0" smtClean="0">
                <a:hlinkClick r:id="rId3"/>
              </a:rPr>
              <a:t>software</a:t>
            </a:r>
            <a:r>
              <a:rPr lang="en-US" sz="3200" b="0" dirty="0" smtClean="0"/>
              <a:t> on Wikipedia</a:t>
            </a:r>
            <a:endParaRPr lang="en-US" sz="3200" b="0" dirty="0"/>
          </a:p>
          <a:p>
            <a:pPr lvl="1"/>
            <a:endParaRPr lang="en-US" sz="3200" dirty="0"/>
          </a:p>
        </p:txBody>
      </p:sp>
      <p:sp>
        <p:nvSpPr>
          <p:cNvPr id="4" name="Footer Placeholder 3"/>
          <p:cNvSpPr>
            <a:spLocks noGrp="1"/>
          </p:cNvSpPr>
          <p:nvPr>
            <p:ph type="ftr" sz="quarter" idx="11"/>
          </p:nvPr>
        </p:nvSpPr>
        <p:spPr>
          <a:xfrm>
            <a:off x="228600" y="6400800"/>
            <a:ext cx="2209800" cy="365125"/>
          </a:xfrm>
        </p:spPr>
        <p:txBody>
          <a:bodyPr/>
          <a:lstStyle/>
          <a:p>
            <a:r>
              <a:rPr lang="en-US" dirty="0" smtClean="0"/>
              <a:t>NICAR Denver – March 2016</a:t>
            </a:r>
            <a:endParaRPr lang="en-US" dirty="0"/>
          </a:p>
        </p:txBody>
      </p:sp>
      <p:sp>
        <p:nvSpPr>
          <p:cNvPr id="2" name="Slide Number Placeholder 1"/>
          <p:cNvSpPr>
            <a:spLocks noGrp="1"/>
          </p:cNvSpPr>
          <p:nvPr>
            <p:ph type="sldNum" sz="quarter" idx="12"/>
          </p:nvPr>
        </p:nvSpPr>
        <p:spPr/>
        <p:txBody>
          <a:bodyPr/>
          <a:lstStyle/>
          <a:p>
            <a:fld id="{0B864D95-66BE-458A-BA2A-B49B98705F21}" type="slidenum">
              <a:rPr lang="en-US" smtClean="0"/>
              <a:pPr/>
              <a:t>9</a:t>
            </a:fld>
            <a:endParaRPr lang="en-US"/>
          </a:p>
        </p:txBody>
      </p:sp>
    </p:spTree>
    <p:extLst>
      <p:ext uri="{BB962C8B-B14F-4D97-AF65-F5344CB8AC3E}">
        <p14:creationId xmlns:p14="http://schemas.microsoft.com/office/powerpoint/2010/main" val="31460105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133A8D44-03EB-40AB-A8D6-C9EB8587B55B}">
  <ds:schemaRefs>
    <ds:schemaRef ds:uri="ESRI.ArcGIS.Mapping.OfficeIntegration.PowerPointInfo"/>
  </ds:schemaRefs>
</ds:datastoreItem>
</file>

<file path=customXml/itemProps10.xml><?xml version="1.0" encoding="utf-8"?>
<ds:datastoreItem xmlns:ds="http://schemas.openxmlformats.org/officeDocument/2006/customXml" ds:itemID="{13652DB3-2B62-47B4-813C-C94BA551CEA3}">
  <ds:schemaRefs>
    <ds:schemaRef ds:uri="ESRI.ArcGIS.Mapping.OfficeIntegration.PowerPointInfo"/>
  </ds:schemaRefs>
</ds:datastoreItem>
</file>

<file path=customXml/itemProps11.xml><?xml version="1.0" encoding="utf-8"?>
<ds:datastoreItem xmlns:ds="http://schemas.openxmlformats.org/officeDocument/2006/customXml" ds:itemID="{6CE5C086-5BEB-4AB1-B8A5-F0ADEC9F04BA}">
  <ds:schemaRefs>
    <ds:schemaRef ds:uri="ESRI.ArcGIS.Mapping.OfficeIntegration.PowerPointInfo"/>
  </ds:schemaRefs>
</ds:datastoreItem>
</file>

<file path=customXml/itemProps12.xml><?xml version="1.0" encoding="utf-8"?>
<ds:datastoreItem xmlns:ds="http://schemas.openxmlformats.org/officeDocument/2006/customXml" ds:itemID="{E4E32054-D0BB-4B0B-B37A-5D3CDD273A2C}">
  <ds:schemaRefs>
    <ds:schemaRef ds:uri="ESRI.ArcGIS.Mapping.OfficeIntegration.PowerPointInfo"/>
  </ds:schemaRefs>
</ds:datastoreItem>
</file>

<file path=customXml/itemProps13.xml><?xml version="1.0" encoding="utf-8"?>
<ds:datastoreItem xmlns:ds="http://schemas.openxmlformats.org/officeDocument/2006/customXml" ds:itemID="{7436D06E-EF76-4ADD-9963-F1B7985F72AE}">
  <ds:schemaRefs>
    <ds:schemaRef ds:uri="ESRI.ArcGIS.Mapping.OfficeIntegration.PowerPointInfo"/>
  </ds:schemaRefs>
</ds:datastoreItem>
</file>

<file path=customXml/itemProps14.xml><?xml version="1.0" encoding="utf-8"?>
<ds:datastoreItem xmlns:ds="http://schemas.openxmlformats.org/officeDocument/2006/customXml" ds:itemID="{7E26D88E-A845-461B-B1FB-6AC50B509767}">
  <ds:schemaRefs>
    <ds:schemaRef ds:uri="ESRI.ArcGIS.Mapping.OfficeIntegration.PowerPointInfo"/>
  </ds:schemaRefs>
</ds:datastoreItem>
</file>

<file path=customXml/itemProps15.xml><?xml version="1.0" encoding="utf-8"?>
<ds:datastoreItem xmlns:ds="http://schemas.openxmlformats.org/officeDocument/2006/customXml" ds:itemID="{98E4BDAD-0056-4F93-9D24-9AAF0EDC92BA}">
  <ds:schemaRefs>
    <ds:schemaRef ds:uri="ESRI.ArcGIS.Mapping.OfficeIntegration.PowerPointInfo"/>
  </ds:schemaRefs>
</ds:datastoreItem>
</file>

<file path=customXml/itemProps16.xml><?xml version="1.0" encoding="utf-8"?>
<ds:datastoreItem xmlns:ds="http://schemas.openxmlformats.org/officeDocument/2006/customXml" ds:itemID="{7439556B-50ED-4E6B-9F53-D64D147175CD}">
  <ds:schemaRefs>
    <ds:schemaRef ds:uri="ESRI.ArcGIS.Mapping.OfficeIntegration.PowerPointInfo"/>
  </ds:schemaRefs>
</ds:datastoreItem>
</file>

<file path=customXml/itemProps17.xml><?xml version="1.0" encoding="utf-8"?>
<ds:datastoreItem xmlns:ds="http://schemas.openxmlformats.org/officeDocument/2006/customXml" ds:itemID="{55A6C2E1-0D18-4C19-8E1D-2FDD54940166}">
  <ds:schemaRefs>
    <ds:schemaRef ds:uri="ESRI.ArcGIS.Mapping.OfficeIntegration.PowerPointInfo"/>
  </ds:schemaRefs>
</ds:datastoreItem>
</file>

<file path=customXml/itemProps18.xml><?xml version="1.0" encoding="utf-8"?>
<ds:datastoreItem xmlns:ds="http://schemas.openxmlformats.org/officeDocument/2006/customXml" ds:itemID="{4F9EC9F3-98ED-4EBB-9E01-14D70E5FC909}">
  <ds:schemaRefs>
    <ds:schemaRef ds:uri="ESRI.ArcGIS.Mapping.OfficeIntegration.PowerPointInfo"/>
  </ds:schemaRefs>
</ds:datastoreItem>
</file>

<file path=customXml/itemProps19.xml><?xml version="1.0" encoding="utf-8"?>
<ds:datastoreItem xmlns:ds="http://schemas.openxmlformats.org/officeDocument/2006/customXml" ds:itemID="{E140F550-4815-4838-B165-5890D6D40708}">
  <ds:schemaRefs>
    <ds:schemaRef ds:uri="ESRI.ArcGIS.Mapping.OfficeIntegration.PowerPointInfo"/>
  </ds:schemaRefs>
</ds:datastoreItem>
</file>

<file path=customXml/itemProps2.xml><?xml version="1.0" encoding="utf-8"?>
<ds:datastoreItem xmlns:ds="http://schemas.openxmlformats.org/officeDocument/2006/customXml" ds:itemID="{87BF8985-E9AB-437D-B48B-958424A6B0CF}">
  <ds:schemaRefs>
    <ds:schemaRef ds:uri="ESRI.ArcGIS.Mapping.OfficeIntegration.PowerPointInfo"/>
  </ds:schemaRefs>
</ds:datastoreItem>
</file>

<file path=customXml/itemProps20.xml><?xml version="1.0" encoding="utf-8"?>
<ds:datastoreItem xmlns:ds="http://schemas.openxmlformats.org/officeDocument/2006/customXml" ds:itemID="{83415797-DF2F-4199-87DA-BC4CD54B8677}">
  <ds:schemaRefs>
    <ds:schemaRef ds:uri="ESRI.ArcGIS.Mapping.OfficeIntegration.PowerPointInfo"/>
  </ds:schemaRefs>
</ds:datastoreItem>
</file>

<file path=customXml/itemProps21.xml><?xml version="1.0" encoding="utf-8"?>
<ds:datastoreItem xmlns:ds="http://schemas.openxmlformats.org/officeDocument/2006/customXml" ds:itemID="{BEE24BAB-DF32-4EAF-8499-3C741E92A0E9}">
  <ds:schemaRefs>
    <ds:schemaRef ds:uri="ESRI.ArcGIS.Mapping.OfficeIntegration.PowerPointInfo"/>
  </ds:schemaRefs>
</ds:datastoreItem>
</file>

<file path=customXml/itemProps22.xml><?xml version="1.0" encoding="utf-8"?>
<ds:datastoreItem xmlns:ds="http://schemas.openxmlformats.org/officeDocument/2006/customXml" ds:itemID="{3C168BA8-4FE7-42A1-9603-23ADC566E44E}">
  <ds:schemaRefs>
    <ds:schemaRef ds:uri="ESRI.ArcGIS.Mapping.OfficeIntegration.PowerPointInfo"/>
  </ds:schemaRefs>
</ds:datastoreItem>
</file>

<file path=customXml/itemProps23.xml><?xml version="1.0" encoding="utf-8"?>
<ds:datastoreItem xmlns:ds="http://schemas.openxmlformats.org/officeDocument/2006/customXml" ds:itemID="{C7E38182-E163-4B92-9E44-CCD877AF68A5}">
  <ds:schemaRefs>
    <ds:schemaRef ds:uri="ESRI.ArcGIS.Mapping.OfficeIntegration.PowerPointInfo"/>
  </ds:schemaRefs>
</ds:datastoreItem>
</file>

<file path=customXml/itemProps24.xml><?xml version="1.0" encoding="utf-8"?>
<ds:datastoreItem xmlns:ds="http://schemas.openxmlformats.org/officeDocument/2006/customXml" ds:itemID="{5C6022DE-E010-4881-BB9B-8393337A78BF}">
  <ds:schemaRefs>
    <ds:schemaRef ds:uri="ESRI.ArcGIS.Mapping.OfficeIntegration.PowerPointInfo"/>
  </ds:schemaRefs>
</ds:datastoreItem>
</file>

<file path=customXml/itemProps25.xml><?xml version="1.0" encoding="utf-8"?>
<ds:datastoreItem xmlns:ds="http://schemas.openxmlformats.org/officeDocument/2006/customXml" ds:itemID="{C8CAAD1B-025B-40A7-B34F-C71D09E9364E}">
  <ds:schemaRefs>
    <ds:schemaRef ds:uri="ESRI.ArcGIS.Mapping.OfficeIntegration.PowerPointInfo"/>
  </ds:schemaRefs>
</ds:datastoreItem>
</file>

<file path=customXml/itemProps26.xml><?xml version="1.0" encoding="utf-8"?>
<ds:datastoreItem xmlns:ds="http://schemas.openxmlformats.org/officeDocument/2006/customXml" ds:itemID="{94049710-F678-4374-B2F5-1EBD4095F3C6}">
  <ds:schemaRefs>
    <ds:schemaRef ds:uri="ESRI.ArcGIS.Mapping.OfficeIntegration.PowerPointInfo"/>
  </ds:schemaRefs>
</ds:datastoreItem>
</file>

<file path=customXml/itemProps27.xml><?xml version="1.0" encoding="utf-8"?>
<ds:datastoreItem xmlns:ds="http://schemas.openxmlformats.org/officeDocument/2006/customXml" ds:itemID="{6CB3CF97-E90F-4C09-8A98-E99463704771}">
  <ds:schemaRefs>
    <ds:schemaRef ds:uri="ESRI.ArcGIS.Mapping.OfficeIntegration.PowerPointInfo"/>
  </ds:schemaRefs>
</ds:datastoreItem>
</file>

<file path=customXml/itemProps28.xml><?xml version="1.0" encoding="utf-8"?>
<ds:datastoreItem xmlns:ds="http://schemas.openxmlformats.org/officeDocument/2006/customXml" ds:itemID="{8FA7A868-3CD0-49A8-B9D4-54B6F7AF7930}">
  <ds:schemaRefs>
    <ds:schemaRef ds:uri="ESRI.ArcGIS.Mapping.OfficeIntegration.PowerPointInfo"/>
  </ds:schemaRefs>
</ds:datastoreItem>
</file>

<file path=customXml/itemProps29.xml><?xml version="1.0" encoding="utf-8"?>
<ds:datastoreItem xmlns:ds="http://schemas.openxmlformats.org/officeDocument/2006/customXml" ds:itemID="{AD2B7952-FD5E-459D-9538-31FBC6E7BE95}">
  <ds:schemaRefs>
    <ds:schemaRef ds:uri="ESRI.ArcGIS.Mapping.OfficeIntegration.PowerPointInfo"/>
  </ds:schemaRefs>
</ds:datastoreItem>
</file>

<file path=customXml/itemProps3.xml><?xml version="1.0" encoding="utf-8"?>
<ds:datastoreItem xmlns:ds="http://schemas.openxmlformats.org/officeDocument/2006/customXml" ds:itemID="{164A432A-1E44-4F71-96AB-94D0F363003A}">
  <ds:schemaRefs>
    <ds:schemaRef ds:uri="ESRI.ArcGIS.Mapping.OfficeIntegration.PowerPointInfo"/>
  </ds:schemaRefs>
</ds:datastoreItem>
</file>

<file path=customXml/itemProps30.xml><?xml version="1.0" encoding="utf-8"?>
<ds:datastoreItem xmlns:ds="http://schemas.openxmlformats.org/officeDocument/2006/customXml" ds:itemID="{FD77725B-F829-4F72-87C6-A9F91A6DF509}">
  <ds:schemaRefs>
    <ds:schemaRef ds:uri="ESRI.ArcGIS.Mapping.OfficeIntegration.PowerPointInfo"/>
  </ds:schemaRefs>
</ds:datastoreItem>
</file>

<file path=customXml/itemProps31.xml><?xml version="1.0" encoding="utf-8"?>
<ds:datastoreItem xmlns:ds="http://schemas.openxmlformats.org/officeDocument/2006/customXml" ds:itemID="{038B5EC4-F75B-4D52-91ED-7C55C6F7570B}">
  <ds:schemaRefs>
    <ds:schemaRef ds:uri="ESRI.ArcGIS.Mapping.OfficeIntegration.PowerPointInfo"/>
  </ds:schemaRefs>
</ds:datastoreItem>
</file>

<file path=customXml/itemProps32.xml><?xml version="1.0" encoding="utf-8"?>
<ds:datastoreItem xmlns:ds="http://schemas.openxmlformats.org/officeDocument/2006/customXml" ds:itemID="{764E69C4-EA8C-47D1-8E04-70AABBF7BE28}">
  <ds:schemaRefs>
    <ds:schemaRef ds:uri="ESRI.ArcGIS.Mapping.OfficeIntegration.PowerPointInfo"/>
  </ds:schemaRefs>
</ds:datastoreItem>
</file>

<file path=customXml/itemProps33.xml><?xml version="1.0" encoding="utf-8"?>
<ds:datastoreItem xmlns:ds="http://schemas.openxmlformats.org/officeDocument/2006/customXml" ds:itemID="{7348CC7E-01BE-4E4D-8689-5D393C02F6C2}">
  <ds:schemaRefs>
    <ds:schemaRef ds:uri="ESRI.ArcGIS.Mapping.OfficeIntegration.PowerPointInfo"/>
  </ds:schemaRefs>
</ds:datastoreItem>
</file>

<file path=customXml/itemProps34.xml><?xml version="1.0" encoding="utf-8"?>
<ds:datastoreItem xmlns:ds="http://schemas.openxmlformats.org/officeDocument/2006/customXml" ds:itemID="{2F86CC45-1758-405A-92E7-04A5A872A58D}">
  <ds:schemaRefs>
    <ds:schemaRef ds:uri="ESRI.ArcGIS.Mapping.OfficeIntegration.PowerPointInfo"/>
  </ds:schemaRefs>
</ds:datastoreItem>
</file>

<file path=customXml/itemProps35.xml><?xml version="1.0" encoding="utf-8"?>
<ds:datastoreItem xmlns:ds="http://schemas.openxmlformats.org/officeDocument/2006/customXml" ds:itemID="{F94E5EFB-EC8F-4AE6-A940-CA0A5B73D433}">
  <ds:schemaRefs>
    <ds:schemaRef ds:uri="ESRI.ArcGIS.Mapping.OfficeIntegration.PowerPointInfo"/>
  </ds:schemaRefs>
</ds:datastoreItem>
</file>

<file path=customXml/itemProps36.xml><?xml version="1.0" encoding="utf-8"?>
<ds:datastoreItem xmlns:ds="http://schemas.openxmlformats.org/officeDocument/2006/customXml" ds:itemID="{AD130DD6-A680-47BD-96AF-9CFD395C9B0C}">
  <ds:schemaRefs>
    <ds:schemaRef ds:uri="ESRI.ArcGIS.Mapping.OfficeIntegration.PowerPointInfo"/>
  </ds:schemaRefs>
</ds:datastoreItem>
</file>

<file path=customXml/itemProps4.xml><?xml version="1.0" encoding="utf-8"?>
<ds:datastoreItem xmlns:ds="http://schemas.openxmlformats.org/officeDocument/2006/customXml" ds:itemID="{9E3659E2-2EA4-4E0D-B607-6BD542D611FE}">
  <ds:schemaRefs>
    <ds:schemaRef ds:uri="ESRI.ArcGIS.Mapping.OfficeIntegration.PowerPointInfo"/>
  </ds:schemaRefs>
</ds:datastoreItem>
</file>

<file path=customXml/itemProps5.xml><?xml version="1.0" encoding="utf-8"?>
<ds:datastoreItem xmlns:ds="http://schemas.openxmlformats.org/officeDocument/2006/customXml" ds:itemID="{E7020D10-37B4-4875-8139-B443C6540541}">
  <ds:schemaRefs>
    <ds:schemaRef ds:uri="ESRI.ArcGIS.Mapping.OfficeIntegration.PowerPointInfo"/>
  </ds:schemaRefs>
</ds:datastoreItem>
</file>

<file path=customXml/itemProps6.xml><?xml version="1.0" encoding="utf-8"?>
<ds:datastoreItem xmlns:ds="http://schemas.openxmlformats.org/officeDocument/2006/customXml" ds:itemID="{DDD66F8B-CD8E-432D-88B6-EA56C125F878}">
  <ds:schemaRefs>
    <ds:schemaRef ds:uri="ESRI.ArcGIS.Mapping.OfficeIntegration.PowerPointInfo"/>
  </ds:schemaRefs>
</ds:datastoreItem>
</file>

<file path=customXml/itemProps7.xml><?xml version="1.0" encoding="utf-8"?>
<ds:datastoreItem xmlns:ds="http://schemas.openxmlformats.org/officeDocument/2006/customXml" ds:itemID="{1CCAAD5A-ABA3-4156-9C4F-5D6A7449B313}">
  <ds:schemaRefs>
    <ds:schemaRef ds:uri="ESRI.ArcGIS.Mapping.OfficeIntegration.PowerPointInfo"/>
  </ds:schemaRefs>
</ds:datastoreItem>
</file>

<file path=customXml/itemProps8.xml><?xml version="1.0" encoding="utf-8"?>
<ds:datastoreItem xmlns:ds="http://schemas.openxmlformats.org/officeDocument/2006/customXml" ds:itemID="{ED37EE07-D379-42F7-8EDC-05BE0D090625}">
  <ds:schemaRefs>
    <ds:schemaRef ds:uri="ESRI.ArcGIS.Mapping.OfficeIntegration.PowerPointInfo"/>
  </ds:schemaRefs>
</ds:datastoreItem>
</file>

<file path=customXml/itemProps9.xml><?xml version="1.0" encoding="utf-8"?>
<ds:datastoreItem xmlns:ds="http://schemas.openxmlformats.org/officeDocument/2006/customXml" ds:itemID="{9D3C9EDF-4CB6-49AE-81D0-1DD0AA27A84C}">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11618</TotalTime>
  <Words>1339</Words>
  <Application>Microsoft Office PowerPoint</Application>
  <PresentationFormat>On-screen Show (4:3)</PresentationFormat>
  <Paragraphs>189</Paragraphs>
  <Slides>26</Slides>
  <Notes>12</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Office Theme</vt:lpstr>
      <vt:lpstr>Custom Design</vt:lpstr>
      <vt:lpstr>  Web scraping without programming   Speakers:  Robert Gebeloff – rgebeloff@nytimes.com Tom Johnson – tom@jtjohnson.com  All materials: https://github.com/gebelo/nicar2016</vt:lpstr>
      <vt:lpstr>Where we’re going…</vt:lpstr>
      <vt:lpstr>What the ????</vt:lpstr>
      <vt:lpstr>Large or Dual Monitors</vt:lpstr>
      <vt:lpstr>Dual Windows: Code and Results</vt:lpstr>
      <vt:lpstr>Process and tips…</vt:lpstr>
      <vt:lpstr>Maintain Lab book</vt:lpstr>
      <vt:lpstr>Process and tips…</vt:lpstr>
      <vt:lpstr>Process and tips…</vt:lpstr>
      <vt:lpstr>5 TIPS FOR SCRAPING BIG WEBSITES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Scraping w/o Programming</vt:lpstr>
      <vt:lpstr>Question time…</vt:lpstr>
      <vt:lpstr>      Web scraping without programming  Speakers:  Robert Gebeloff – rgebeloff@nytimes.com Tom Johnson – tom@jtjohnson.com All materials: https://github.com/gebelo/nicar2016</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 without programming   Speakers: Robert Gebeloff, Tom Johnson</dc:title>
  <dc:creator>JTJ</dc:creator>
  <cp:lastModifiedBy>JTJ</cp:lastModifiedBy>
  <cp:revision>57</cp:revision>
  <cp:lastPrinted>2016-03-09T01:19:10Z</cp:lastPrinted>
  <dcterms:created xsi:type="dcterms:W3CDTF">2016-02-24T21:01:45Z</dcterms:created>
  <dcterms:modified xsi:type="dcterms:W3CDTF">2016-03-09T02:50:34Z</dcterms:modified>
</cp:coreProperties>
</file>